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4"/>
  </p:notesMasterIdLst>
  <p:handoutMasterIdLst>
    <p:handoutMasterId r:id="rId65"/>
  </p:handoutMasterIdLst>
  <p:sldIdLst>
    <p:sldId id="2728" r:id="rId3"/>
    <p:sldId id="2752" r:id="rId4"/>
    <p:sldId id="2861" r:id="rId5"/>
    <p:sldId id="2862" r:id="rId6"/>
    <p:sldId id="2753" r:id="rId7"/>
    <p:sldId id="2754" r:id="rId8"/>
    <p:sldId id="2755" r:id="rId9"/>
    <p:sldId id="2756" r:id="rId10"/>
    <p:sldId id="2757" r:id="rId11"/>
    <p:sldId id="2758" r:id="rId12"/>
    <p:sldId id="2751" r:id="rId13"/>
    <p:sldId id="338" r:id="rId14"/>
    <p:sldId id="339" r:id="rId15"/>
    <p:sldId id="340" r:id="rId16"/>
    <p:sldId id="341" r:id="rId17"/>
    <p:sldId id="342" r:id="rId18"/>
    <p:sldId id="1028" r:id="rId19"/>
    <p:sldId id="2729" r:id="rId20"/>
    <p:sldId id="2730" r:id="rId21"/>
    <p:sldId id="2819" r:id="rId22"/>
    <p:sldId id="2814" r:id="rId23"/>
    <p:sldId id="2815" r:id="rId24"/>
    <p:sldId id="2816" r:id="rId25"/>
    <p:sldId id="2817" r:id="rId26"/>
    <p:sldId id="2818" r:id="rId27"/>
    <p:sldId id="2732" r:id="rId28"/>
    <p:sldId id="2733" r:id="rId29"/>
    <p:sldId id="2734" r:id="rId30"/>
    <p:sldId id="2735" r:id="rId31"/>
    <p:sldId id="2736" r:id="rId32"/>
    <p:sldId id="2737" r:id="rId33"/>
    <p:sldId id="2742" r:id="rId34"/>
    <p:sldId id="2740" r:id="rId35"/>
    <p:sldId id="2741" r:id="rId36"/>
    <p:sldId id="2782" r:id="rId37"/>
    <p:sldId id="2783" r:id="rId38"/>
    <p:sldId id="2738" r:id="rId39"/>
    <p:sldId id="2739" r:id="rId40"/>
    <p:sldId id="2743" r:id="rId41"/>
    <p:sldId id="2744" r:id="rId42"/>
    <p:sldId id="2789" r:id="rId43"/>
    <p:sldId id="2790" r:id="rId44"/>
    <p:sldId id="2795" r:id="rId45"/>
    <p:sldId id="2796" r:id="rId46"/>
    <p:sldId id="2797" r:id="rId47"/>
    <p:sldId id="2798" r:id="rId48"/>
    <p:sldId id="2799" r:id="rId49"/>
    <p:sldId id="2800" r:id="rId50"/>
    <p:sldId id="2801" r:id="rId51"/>
    <p:sldId id="2802" r:id="rId52"/>
    <p:sldId id="2803" r:id="rId53"/>
    <p:sldId id="2812" r:id="rId54"/>
    <p:sldId id="2813" r:id="rId55"/>
    <p:sldId id="2804" r:id="rId56"/>
    <p:sldId id="2805" r:id="rId57"/>
    <p:sldId id="2806" r:id="rId58"/>
    <p:sldId id="2807" r:id="rId59"/>
    <p:sldId id="2808" r:id="rId60"/>
    <p:sldId id="2792" r:id="rId61"/>
    <p:sldId id="2793" r:id="rId62"/>
    <p:sldId id="515" r:id="rId63"/>
  </p:sldIdLst>
  <p:sldSz cx="12192000" cy="6858000"/>
  <p:notesSz cx="6858000" cy="9144000"/>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2" autoAdjust="0"/>
    <p:restoredTop sz="94660"/>
  </p:normalViewPr>
  <p:slideViewPr>
    <p:cSldViewPr snapToGrid="0">
      <p:cViewPr varScale="1">
        <p:scale>
          <a:sx n="89" d="100"/>
          <a:sy n="89" d="100"/>
        </p:scale>
        <p:origin x="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9" Type="http://schemas.openxmlformats.org/officeDocument/2006/relationships/tags" Target="tags/tag2.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handoutMaster" Target="handoutMasters/handoutMaster1.xml"/><Relationship Id="rId64" Type="http://schemas.openxmlformats.org/officeDocument/2006/relationships/notesMaster" Target="notesMasters/notesMaster1.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19D46-51FE-44A3-96C2-C87A52CC1B3B}"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9D5282-A5DE-49BD-8906-6E33D44EEB7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82407-D9BC-4167-BE37-79C7335FAD2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18.wmf"/><Relationship Id="rId1"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19.wmf"/><Relationship Id="rId1"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3.wmf"/><Relationship Id="rId1" Type="http://schemas.openxmlformats.org/officeDocument/2006/relationships/oleObject" Target="../embeddings/oleObject3.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数据结构维护</a:t>
            </a:r>
            <a:r>
              <a:rPr lang="zh-CN" altLang="en-US" dirty="0"/>
              <a:t>凸壳</a:t>
            </a:r>
            <a:endParaRPr lang="zh-CN" altLang="en-US" dirty="0"/>
          </a:p>
        </p:txBody>
      </p:sp>
      <p:sp>
        <p:nvSpPr>
          <p:cNvPr id="3" name="副标题 2"/>
          <p:cNvSpPr>
            <a:spLocks noGrp="1"/>
          </p:cNvSpPr>
          <p:nvPr>
            <p:ph type="subTitle" idx="1"/>
          </p:nvPr>
        </p:nvSpPr>
        <p:spPr/>
        <p:txBody>
          <a:bodyPr/>
          <a:lstStyle/>
          <a:p>
            <a:r>
              <a:rPr lang="zh-CN" altLang="en-US" dirty="0">
                <a:solidFill>
                  <a:schemeClr val="tx1"/>
                </a:solidFill>
              </a:rPr>
              <a:t>清华大学</a:t>
            </a:r>
            <a:r>
              <a:rPr lang="en-US" altLang="zh-CN" dirty="0">
                <a:solidFill>
                  <a:schemeClr val="tx1"/>
                </a:solidFill>
              </a:rPr>
              <a:t>nzhtl1477</a:t>
            </a:r>
            <a:endParaRPr lang="en-US" altLang="zh-CN" dirty="0">
              <a:solidFill>
                <a:schemeClr val="tx1"/>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树分治，可以将每个条边的边权看做是一个半平面</a:t>
            </a:r>
            <a:endParaRPr lang="en-US" altLang="zh-CN" dirty="0"/>
          </a:p>
          <a:p>
            <a:r>
              <a:rPr lang="zh-CN" altLang="en-US" dirty="0"/>
              <a:t>分治后计算出到分治中心的前缀半平面交</a:t>
            </a:r>
            <a:endParaRPr lang="en-US" altLang="zh-CN" dirty="0"/>
          </a:p>
          <a:p>
            <a:r>
              <a:rPr lang="zh-CN" altLang="en-US" dirty="0"/>
              <a:t>考虑使用边分治便于分析，合并两个连通块的前后缀半平面交来得到跨过分治中线的半平面交时可以直接进行归并，复杂度线性于连通块总边数</a:t>
            </a:r>
            <a:endParaRPr lang="en-US" altLang="zh-CN" dirty="0"/>
          </a:p>
          <a:p>
            <a:r>
              <a:rPr lang="zh-CN" altLang="en-US" dirty="0"/>
              <a:t>然后将跨过分治中线的半平面交与两个连通块的半平面交取个</a:t>
            </a:r>
            <a:r>
              <a:rPr lang="en-US" altLang="zh-CN" dirty="0"/>
              <a:t>max</a:t>
            </a:r>
            <a:r>
              <a:rPr lang="zh-CN" altLang="en-US" dirty="0"/>
              <a:t>，因为是凸函数所以直接归并后还是凸函数</a:t>
            </a:r>
            <a:endParaRPr lang="en-US" altLang="zh-CN" dirty="0"/>
          </a:p>
          <a:p>
            <a:r>
              <a:rPr lang="zh-CN" altLang="en-US" dirty="0"/>
              <a:t>分治结束后得到</a:t>
            </a:r>
            <a:r>
              <a:rPr lang="en-US" altLang="zh-CN" dirty="0"/>
              <a:t>O(n)</a:t>
            </a:r>
            <a:r>
              <a:rPr lang="zh-CN" altLang="en-US" dirty="0"/>
              <a:t>个半平面，单调扫描即可</a:t>
            </a:r>
            <a:endParaRPr lang="en-US" altLang="zh-CN" dirty="0"/>
          </a:p>
          <a:p>
            <a:r>
              <a:rPr lang="zh-CN" altLang="en-US" dirty="0"/>
              <a:t>总时间复杂度</a:t>
            </a:r>
            <a:r>
              <a:rPr lang="en-US" altLang="zh-CN" dirty="0"/>
              <a:t>O(</a:t>
            </a:r>
            <a:r>
              <a:rPr lang="en-US" altLang="zh-CN" dirty="0" err="1"/>
              <a:t>nlogn+m</a:t>
            </a:r>
            <a:r>
              <a:rPr lang="en-US" altLang="zh-CN" dirty="0"/>
              <a:t>)</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dirty="0">
                <a:sym typeface="+mn-ea"/>
              </a:rPr>
              <a:t>“</a:t>
            </a:r>
            <a:r>
              <a:rPr lang="zh-CN" altLang="en-US" dirty="0">
                <a:sym typeface="+mn-ea"/>
              </a:rPr>
              <a:t>李超</a:t>
            </a:r>
            <a:r>
              <a:rPr lang="en-US" altLang="zh-CN" dirty="0">
                <a:sym typeface="+mn-ea"/>
              </a:rPr>
              <a:t>”</a:t>
            </a:r>
            <a:r>
              <a:rPr lang="zh-CN" altLang="en-US" dirty="0">
                <a:sym typeface="+mn-ea"/>
              </a:rPr>
              <a:t>线段树</a:t>
            </a:r>
            <a:endParaRPr lang="zh-CN" altLang="en-US"/>
          </a:p>
        </p:txBody>
      </p:sp>
      <p:sp>
        <p:nvSpPr>
          <p:cNvPr id="3" name="内容占位符 2"/>
          <p:cNvSpPr>
            <a:spLocks noGrp="1"/>
          </p:cNvSpPr>
          <p:nvPr>
            <p:ph idx="1"/>
          </p:nvPr>
        </p:nvSpPr>
        <p:spPr/>
        <p:txBody>
          <a:bodyPr/>
          <a:p>
            <a:r>
              <a:rPr lang="zh-CN" altLang="en-US"/>
              <a:t>一种用线段树维护凸包的</a:t>
            </a:r>
            <a:r>
              <a:rPr lang="zh-CN" altLang="en-US"/>
              <a:t>方法</a:t>
            </a:r>
            <a:endParaRPr lang="zh-CN" altLang="en-US"/>
          </a:p>
          <a:p>
            <a:r>
              <a:rPr lang="zh-CN" altLang="en-US"/>
              <a:t>支持插入线段，查询单点</a:t>
            </a:r>
            <a:r>
              <a:rPr lang="zh-CN" altLang="en-US"/>
              <a:t>最大值</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Luogu4097 [HEOI2013]Segment</a:t>
            </a:r>
            <a:endParaRPr lang="zh-CN" altLang="en-US" dirty="0"/>
          </a:p>
        </p:txBody>
      </p:sp>
      <p:sp>
        <p:nvSpPr>
          <p:cNvPr id="3" name="内容占位符 2"/>
          <p:cNvSpPr>
            <a:spLocks noGrp="1"/>
          </p:cNvSpPr>
          <p:nvPr>
            <p:ph idx="1"/>
          </p:nvPr>
        </p:nvSpPr>
        <p:spPr/>
        <p:txBody>
          <a:bodyPr>
            <a:normAutofit/>
          </a:bodyPr>
          <a:lstStyle/>
          <a:p>
            <a:r>
              <a:rPr lang="zh-CN" altLang="en-US" dirty="0"/>
              <a:t>区间对一个等差数列取</a:t>
            </a:r>
            <a:r>
              <a:rPr lang="en-US" altLang="zh-CN" dirty="0"/>
              <a:t>max</a:t>
            </a:r>
            <a:r>
              <a:rPr lang="zh-CN" altLang="en-US" dirty="0"/>
              <a:t>，查询单点的值，具体题意可以找那个题看看。</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写个线段树</a:t>
            </a:r>
            <a:endParaRPr lang="en-US" altLang="zh-CN" dirty="0"/>
          </a:p>
          <a:p>
            <a:r>
              <a:rPr lang="zh-CN" altLang="en-US" dirty="0"/>
              <a:t>每个节点维护一个永久化的标记，标记存的是一个等差数列，表示这个节点对这个等差数列取了</a:t>
            </a:r>
            <a:r>
              <a:rPr lang="en-US" altLang="zh-CN" dirty="0"/>
              <a:t>max</a:t>
            </a:r>
            <a:endParaRPr lang="en-US" altLang="zh-CN" dirty="0"/>
          </a:p>
          <a:p>
            <a:endParaRPr lang="zh-CN" altLang="en-US" dirty="0"/>
          </a:p>
        </p:txBody>
      </p:sp>
      <p:pic>
        <p:nvPicPr>
          <p:cNvPr id="4" name="图片 3"/>
          <p:cNvPicPr>
            <a:picLocks noChangeAspect="1"/>
          </p:cNvPicPr>
          <p:nvPr/>
        </p:nvPicPr>
        <p:blipFill>
          <a:blip r:embed="rId1" cstate="print"/>
          <a:stretch>
            <a:fillRect/>
          </a:stretch>
        </p:blipFill>
        <p:spPr>
          <a:xfrm>
            <a:off x="2279576" y="3501009"/>
            <a:ext cx="1785938" cy="24860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如果这个节点被打上了一个新标记</a:t>
            </a:r>
            <a:endParaRPr lang="en-US" altLang="zh-CN" dirty="0"/>
          </a:p>
          <a:p>
            <a:endParaRPr lang="zh-CN" altLang="en-US" dirty="0"/>
          </a:p>
        </p:txBody>
      </p:sp>
      <p:pic>
        <p:nvPicPr>
          <p:cNvPr id="4" name="图片 3"/>
          <p:cNvPicPr>
            <a:picLocks noChangeAspect="1"/>
          </p:cNvPicPr>
          <p:nvPr/>
        </p:nvPicPr>
        <p:blipFill>
          <a:blip r:embed="rId1" cstate="print"/>
          <a:stretch>
            <a:fillRect/>
          </a:stretch>
        </p:blipFill>
        <p:spPr>
          <a:xfrm>
            <a:off x="2348620" y="2540216"/>
            <a:ext cx="1785938" cy="2486025"/>
          </a:xfrm>
          <a:prstGeom prst="rect">
            <a:avLst/>
          </a:prstGeom>
        </p:spPr>
      </p:pic>
      <p:pic>
        <p:nvPicPr>
          <p:cNvPr id="5" name="图片 4"/>
          <p:cNvPicPr>
            <a:picLocks noChangeAspect="1"/>
          </p:cNvPicPr>
          <p:nvPr/>
        </p:nvPicPr>
        <p:blipFill>
          <a:blip r:embed="rId2" cstate="print"/>
          <a:stretch>
            <a:fillRect/>
          </a:stretch>
        </p:blipFill>
        <p:spPr>
          <a:xfrm>
            <a:off x="4856753" y="2644989"/>
            <a:ext cx="1835944" cy="23812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我们可以选择把一边的标记下放</a:t>
            </a:r>
            <a:endParaRPr lang="zh-CN" altLang="en-US" dirty="0"/>
          </a:p>
        </p:txBody>
      </p:sp>
      <p:pic>
        <p:nvPicPr>
          <p:cNvPr id="4" name="图片 3"/>
          <p:cNvPicPr>
            <a:picLocks noChangeAspect="1"/>
          </p:cNvPicPr>
          <p:nvPr/>
        </p:nvPicPr>
        <p:blipFill>
          <a:blip r:embed="rId1" cstate="print"/>
          <a:stretch>
            <a:fillRect/>
          </a:stretch>
        </p:blipFill>
        <p:spPr>
          <a:xfrm>
            <a:off x="2360687" y="2430805"/>
            <a:ext cx="1835944" cy="2381250"/>
          </a:xfrm>
          <a:prstGeom prst="rect">
            <a:avLst/>
          </a:prstGeom>
        </p:spPr>
      </p:pic>
      <p:pic>
        <p:nvPicPr>
          <p:cNvPr id="5" name="图片 4"/>
          <p:cNvPicPr>
            <a:picLocks noChangeAspect="1"/>
          </p:cNvPicPr>
          <p:nvPr/>
        </p:nvPicPr>
        <p:blipFill>
          <a:blip r:embed="rId2" cstate="print"/>
          <a:stretch>
            <a:fillRect/>
          </a:stretch>
        </p:blipFill>
        <p:spPr>
          <a:xfrm>
            <a:off x="4404668" y="2452300"/>
            <a:ext cx="1600200" cy="3333750"/>
          </a:xfrm>
          <a:prstGeom prst="rect">
            <a:avLst/>
          </a:prstGeom>
        </p:spPr>
      </p:pic>
      <p:pic>
        <p:nvPicPr>
          <p:cNvPr id="6" name="图片 5"/>
          <p:cNvPicPr>
            <a:picLocks noChangeAspect="1"/>
          </p:cNvPicPr>
          <p:nvPr/>
        </p:nvPicPr>
        <p:blipFill>
          <a:blip r:embed="rId3" cstate="print"/>
          <a:stretch>
            <a:fillRect/>
          </a:stretch>
        </p:blipFill>
        <p:spPr>
          <a:xfrm>
            <a:off x="6212906" y="2419605"/>
            <a:ext cx="1550194" cy="34861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那我们肯定考虑</a:t>
            </a:r>
            <a:r>
              <a:rPr lang="en-US" altLang="zh-CN" dirty="0"/>
              <a:t>pushdown</a:t>
            </a:r>
            <a:r>
              <a:rPr lang="zh-CN" altLang="en-US" dirty="0"/>
              <a:t>小的那一段，直接</a:t>
            </a:r>
            <a:r>
              <a:rPr lang="en-US" altLang="zh-CN" dirty="0"/>
              <a:t>pushdown</a:t>
            </a:r>
            <a:r>
              <a:rPr lang="zh-CN" altLang="en-US" dirty="0"/>
              <a:t>到对应的儿子上即可</a:t>
            </a:r>
            <a:endParaRPr lang="en-US" altLang="zh-CN" dirty="0"/>
          </a:p>
          <a:p>
            <a:r>
              <a:rPr lang="zh-CN" altLang="en-US" dirty="0"/>
              <a:t>可以发现每次</a:t>
            </a:r>
            <a:r>
              <a:rPr lang="en-US" altLang="zh-CN" dirty="0"/>
              <a:t>pushdown</a:t>
            </a:r>
            <a:r>
              <a:rPr lang="zh-CN" altLang="en-US" dirty="0"/>
              <a:t>的时候只会下放到子树内的一个儿子里</a:t>
            </a:r>
            <a:endParaRPr lang="en-US" altLang="zh-CN" dirty="0"/>
          </a:p>
          <a:p>
            <a:r>
              <a:rPr lang="zh-CN" altLang="en-US" dirty="0"/>
              <a:t>每次</a:t>
            </a:r>
            <a:r>
              <a:rPr lang="en-US" altLang="zh-CN" dirty="0"/>
              <a:t>pushdown</a:t>
            </a:r>
            <a:r>
              <a:rPr lang="zh-CN" altLang="en-US" dirty="0"/>
              <a:t>的复杂度是</a:t>
            </a:r>
            <a:r>
              <a:rPr lang="en-US" altLang="zh-CN" dirty="0"/>
              <a:t>O( 1 )</a:t>
            </a:r>
            <a:r>
              <a:rPr lang="zh-CN" altLang="en-US" dirty="0"/>
              <a:t>，每个标记会</a:t>
            </a:r>
            <a:r>
              <a:rPr lang="en-US" altLang="zh-CN" dirty="0"/>
              <a:t>pushdown O( </a:t>
            </a:r>
            <a:r>
              <a:rPr lang="en-US" altLang="zh-CN" dirty="0" err="1"/>
              <a:t>logn</a:t>
            </a:r>
            <a:r>
              <a:rPr lang="en-US" altLang="zh-CN" dirty="0"/>
              <a:t> )</a:t>
            </a:r>
            <a:r>
              <a:rPr lang="zh-CN" altLang="en-US" dirty="0"/>
              <a:t>次</a:t>
            </a:r>
            <a:endParaRPr lang="en-US" altLang="zh-CN" dirty="0"/>
          </a:p>
          <a:p>
            <a:r>
              <a:rPr lang="zh-CN" altLang="en-US" dirty="0"/>
              <a:t>所以复杂度为</a:t>
            </a:r>
            <a:r>
              <a:rPr lang="en-US" altLang="zh-CN" dirty="0"/>
              <a:t>O( mlog^2n )</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查询就是，我们和线段树一样找出和这个位置有关的</a:t>
            </a:r>
            <a:r>
              <a:rPr lang="en-US" altLang="zh-CN" dirty="0"/>
              <a:t>O( </a:t>
            </a:r>
            <a:r>
              <a:rPr lang="en-US" altLang="zh-CN" dirty="0" err="1"/>
              <a:t>logn</a:t>
            </a:r>
            <a:r>
              <a:rPr lang="en-US" altLang="zh-CN" dirty="0"/>
              <a:t> )</a:t>
            </a:r>
            <a:r>
              <a:rPr lang="zh-CN" altLang="en-US" dirty="0"/>
              <a:t>个线段树节点，然后计算这个位置在这些节点上的高度，取个</a:t>
            </a:r>
            <a:r>
              <a:rPr lang="en-US" altLang="zh-CN" dirty="0"/>
              <a:t>max</a:t>
            </a:r>
            <a:r>
              <a:rPr lang="zh-CN" altLang="en-US" dirty="0"/>
              <a:t>。</a:t>
            </a:r>
            <a:endParaRPr lang="en-US" altLang="zh-CN" dirty="0"/>
          </a:p>
          <a:p>
            <a:r>
              <a:rPr lang="zh-CN" altLang="en-US" dirty="0"/>
              <a:t>查询复杂度</a:t>
            </a:r>
            <a:r>
              <a:rPr lang="en-US" altLang="zh-CN" dirty="0"/>
              <a:t>O( </a:t>
            </a:r>
            <a:r>
              <a:rPr lang="en-US" altLang="zh-CN" dirty="0" err="1"/>
              <a:t>logn</a:t>
            </a:r>
            <a:r>
              <a:rPr lang="en-US" altLang="zh-CN" dirty="0"/>
              <a:t> )</a:t>
            </a:r>
            <a:endParaRPr lang="en-US" altLang="zh-CN" dirty="0"/>
          </a:p>
          <a:p>
            <a:endParaRPr lang="en-US" altLang="zh-CN" dirty="0"/>
          </a:p>
          <a:p>
            <a:endParaRPr lang="en-US" altLang="zh-CN" dirty="0"/>
          </a:p>
          <a:p>
            <a:r>
              <a:rPr lang="zh-CN" altLang="en-US" dirty="0"/>
              <a:t>应该可以通过多叉树平衡做到</a:t>
            </a:r>
            <a:r>
              <a:rPr lang="en-US" altLang="zh-CN" dirty="0"/>
              <a:t>O( mlog^2n/</a:t>
            </a:r>
            <a:r>
              <a:rPr lang="en-US" altLang="zh-CN" dirty="0" err="1"/>
              <a:t>loglogn</a:t>
            </a:r>
            <a:r>
              <a:rPr lang="en-US" altLang="zh-CN" dirty="0"/>
              <a:t> )</a:t>
            </a:r>
            <a:endParaRPr lang="en-US" altLang="zh-CN" dirty="0"/>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P4069 [SDOI2016] 游戏</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10515600" cy="41338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平衡树维护</a:t>
            </a:r>
            <a:r>
              <a:rPr lang="zh-CN" altLang="en-US"/>
              <a:t>凸壳</a:t>
            </a:r>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a:t>
            </a:r>
            <a:r>
              <a:rPr lang="zh-CN" altLang="en-US"/>
              <a:t>李超线段树</a:t>
            </a:r>
            <a:r>
              <a:rPr lang="en-US" altLang="zh-CN"/>
              <a:t>”</a:t>
            </a:r>
            <a:r>
              <a:rPr lang="zh-CN" altLang="en-US"/>
              <a:t>优化</a:t>
            </a:r>
            <a:r>
              <a:rPr lang="en-US" altLang="zh-CN"/>
              <a:t>DP</a:t>
            </a:r>
            <a:endParaRPr lang="en-US" altLang="zh-CN"/>
          </a:p>
        </p:txBody>
      </p:sp>
      <p:sp>
        <p:nvSpPr>
          <p:cNvPr id="3" name="内容占位符 2"/>
          <p:cNvSpPr>
            <a:spLocks noGrp="1"/>
          </p:cNvSpPr>
          <p:nvPr>
            <p:ph idx="1"/>
          </p:nvPr>
        </p:nvSpPr>
        <p:spPr/>
        <p:txBody>
          <a:bodyPr/>
          <a:p>
            <a:r>
              <a:rPr lang="en-US" altLang="zh-CN"/>
              <a:t>“</a:t>
            </a:r>
            <a:r>
              <a:rPr lang="zh-CN" altLang="en-US"/>
              <a:t>李超线段树</a:t>
            </a:r>
            <a:r>
              <a:rPr lang="en-US" altLang="zh-CN"/>
              <a:t>”</a:t>
            </a:r>
            <a:r>
              <a:rPr lang="zh-CN" altLang="en-US"/>
              <a:t>可以用于处理操作更强的斜率优化类</a:t>
            </a:r>
            <a:r>
              <a:rPr lang="en-US" altLang="zh-CN"/>
              <a:t> DP </a:t>
            </a:r>
            <a:r>
              <a:rPr lang="zh-CN" altLang="en-US"/>
              <a:t>问题</a:t>
            </a:r>
            <a:endParaRPr lang="zh-CN" altLang="en-US"/>
          </a:p>
          <a:p>
            <a:r>
              <a:rPr lang="zh-CN" altLang="en-US"/>
              <a:t>用</a:t>
            </a:r>
            <a:r>
              <a:rPr lang="zh-CN" altLang="en-US"/>
              <a:t>单调队列斜率优化需要满足每次查询的直线坐标有</a:t>
            </a:r>
            <a:r>
              <a:rPr lang="zh-CN" altLang="en-US"/>
              <a:t>单调性</a:t>
            </a:r>
            <a:endParaRPr lang="zh-CN" altLang="en-US"/>
          </a:p>
          <a:p>
            <a:r>
              <a:rPr lang="zh-CN" altLang="en-US"/>
              <a:t>如果不满足这个性质，则需要将单调队列换成</a:t>
            </a:r>
            <a:r>
              <a:rPr lang="en-US" altLang="zh-CN"/>
              <a:t>“</a:t>
            </a:r>
            <a:r>
              <a:rPr lang="zh-CN" altLang="en-US"/>
              <a:t>李超线段树</a:t>
            </a:r>
            <a:r>
              <a:rPr lang="en-US" altLang="zh-CN"/>
              <a:t>”</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P4655 [CEOI 2017] Building Bridges</a:t>
            </a:r>
            <a:endParaRPr lang="en-US" altLang="zh-CN"/>
          </a:p>
        </p:txBody>
      </p:sp>
      <p:pic>
        <p:nvPicPr>
          <p:cNvPr id="4" name="内容占位符 3"/>
          <p:cNvPicPr>
            <a:picLocks noChangeAspect="1"/>
          </p:cNvPicPr>
          <p:nvPr>
            <p:ph idx="1"/>
          </p:nvPr>
        </p:nvPicPr>
        <p:blipFill>
          <a:blip r:embed="rId1"/>
          <a:stretch>
            <a:fillRect/>
          </a:stretch>
        </p:blipFill>
        <p:spPr>
          <a:xfrm>
            <a:off x="838200" y="1691005"/>
            <a:ext cx="10363200" cy="3476625"/>
          </a:xfrm>
          <a:prstGeom prst="rect">
            <a:avLst/>
          </a:prstGeom>
        </p:spPr>
      </p:pic>
      <p:pic>
        <p:nvPicPr>
          <p:cNvPr id="5" name="图片 4"/>
          <p:cNvPicPr>
            <a:picLocks noChangeAspect="1"/>
          </p:cNvPicPr>
          <p:nvPr/>
        </p:nvPicPr>
        <p:blipFill>
          <a:blip r:embed="rId2"/>
          <a:stretch>
            <a:fillRect/>
          </a:stretch>
        </p:blipFill>
        <p:spPr>
          <a:xfrm>
            <a:off x="838200" y="5167630"/>
            <a:ext cx="5777865" cy="4705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pic>
        <p:nvPicPr>
          <p:cNvPr id="4" name="内容占位符 3"/>
          <p:cNvPicPr>
            <a:picLocks noChangeAspect="1"/>
          </p:cNvPicPr>
          <p:nvPr>
            <p:ph idx="1"/>
          </p:nvPr>
        </p:nvPicPr>
        <p:blipFill>
          <a:blip r:embed="rId1"/>
          <a:stretch>
            <a:fillRect/>
          </a:stretch>
        </p:blipFill>
        <p:spPr>
          <a:xfrm>
            <a:off x="838200" y="1691005"/>
            <a:ext cx="6927850" cy="51669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BZOJ4700 </a:t>
            </a:r>
            <a:r>
              <a:rPr lang="zh-CN" altLang="en-US"/>
              <a:t>适者</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10515600" cy="1967230"/>
          </a:xfrm>
          <a:prstGeom prst="rect">
            <a:avLst/>
          </a:prstGeom>
        </p:spPr>
      </p:pic>
      <p:pic>
        <p:nvPicPr>
          <p:cNvPr id="5" name="图片 4"/>
          <p:cNvPicPr>
            <a:picLocks noChangeAspect="1"/>
          </p:cNvPicPr>
          <p:nvPr/>
        </p:nvPicPr>
        <p:blipFill>
          <a:blip r:embed="rId2"/>
          <a:stretch>
            <a:fillRect/>
          </a:stretch>
        </p:blipFill>
        <p:spPr>
          <a:xfrm>
            <a:off x="659130" y="3658235"/>
            <a:ext cx="6503670" cy="4464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normAutofit/>
          </a:bodyPr>
          <a:p>
            <a:r>
              <a:rPr lang="zh-CN" altLang="en-US"/>
              <a:t>对第</a:t>
            </a:r>
            <a:r>
              <a:rPr lang="en-US" altLang="zh-CN"/>
              <a:t> i </a:t>
            </a:r>
            <a:r>
              <a:rPr lang="zh-CN" altLang="en-US"/>
              <a:t>个敌人算出击败的时间</a:t>
            </a:r>
            <a:r>
              <a:rPr lang="en-US" altLang="zh-CN"/>
              <a:t> T[i]</a:t>
            </a:r>
            <a:endParaRPr lang="en-US" altLang="zh-CN"/>
          </a:p>
          <a:p>
            <a:r>
              <a:rPr lang="zh-CN" altLang="en-US"/>
              <a:t>如果没有秒杀，按</a:t>
            </a:r>
            <a:r>
              <a:rPr lang="en-US" altLang="zh-CN"/>
              <a:t> T[i]/A[i] </a:t>
            </a:r>
            <a:r>
              <a:rPr lang="zh-CN" altLang="en-US"/>
              <a:t>从小到大排序即可。</a:t>
            </a:r>
            <a:endParaRPr lang="zh-CN" altLang="en-US"/>
          </a:p>
          <a:p>
            <a:r>
              <a:rPr lang="zh-CN" altLang="en-US"/>
              <a:t>我们先按</a:t>
            </a:r>
            <a:r>
              <a:rPr lang="en-US" altLang="zh-CN"/>
              <a:t> </a:t>
            </a:r>
            <a:r>
              <a:rPr lang="en-US" altLang="zh-CN">
                <a:sym typeface="+mn-ea"/>
              </a:rPr>
              <a:t>T[i]/A[i] </a:t>
            </a:r>
            <a:r>
              <a:rPr lang="zh-CN" altLang="en-US">
                <a:sym typeface="+mn-ea"/>
              </a:rPr>
              <a:t>从小到大排序。</a:t>
            </a:r>
            <a:endParaRPr lang="en-US" altLang="zh-CN"/>
          </a:p>
          <a:p>
            <a:r>
              <a:rPr lang="zh-CN" altLang="en-US"/>
              <a:t>考虑删除两个数</a:t>
            </a:r>
            <a:r>
              <a:rPr lang="en-US" altLang="zh-CN"/>
              <a:t> i&lt;j </a:t>
            </a:r>
            <a:r>
              <a:rPr lang="zh-CN" altLang="en-US"/>
              <a:t>能给答案减少的贡献</a:t>
            </a:r>
            <a:endParaRPr lang="zh-CN" altLang="en-US"/>
          </a:p>
          <a:p>
            <a:r>
              <a:rPr lang="zh-CN" altLang="en-US"/>
              <a:t>这里我们将序列分成三段</a:t>
            </a:r>
            <a:r>
              <a:rPr lang="en-US" altLang="zh-CN"/>
              <a:t> [1,i-1]</a:t>
            </a:r>
            <a:r>
              <a:rPr lang="zh-CN" altLang="en-US"/>
              <a:t>，</a:t>
            </a:r>
            <a:r>
              <a:rPr lang="en-US" altLang="zh-CN"/>
              <a:t>[i+1,j-1]</a:t>
            </a:r>
            <a:r>
              <a:rPr lang="zh-CN" altLang="en-US"/>
              <a:t>，</a:t>
            </a:r>
            <a:r>
              <a:rPr lang="en-US" altLang="zh-CN"/>
              <a:t>[j+1,n]</a:t>
            </a:r>
            <a:endParaRPr lang="zh-CN" altLang="en-US"/>
          </a:p>
          <a:p>
            <a:r>
              <a:rPr lang="zh-CN" altLang="en-US"/>
              <a:t>答案减少量是：</a:t>
            </a:r>
            <a:r>
              <a:rPr lang="en-US" altLang="zh-CN"/>
              <a:t>S[i]*T[i]+P[i-1]*A[i]-A[i]+S[j]*T[j]+P[j-1]*A[j]-A[j]-T[i]*A[j]</a:t>
            </a:r>
            <a:endParaRPr lang="en-US" altLang="zh-CN"/>
          </a:p>
          <a:p>
            <a:r>
              <a:rPr lang="zh-CN" altLang="en-US"/>
              <a:t>其中</a:t>
            </a:r>
            <a:r>
              <a:rPr lang="en-US" altLang="zh-CN"/>
              <a:t> P </a:t>
            </a:r>
            <a:r>
              <a:rPr lang="zh-CN" altLang="en-US"/>
              <a:t>为</a:t>
            </a:r>
            <a:r>
              <a:rPr lang="en-US" altLang="zh-CN"/>
              <a:t> T=(D-1)/ATK+1 </a:t>
            </a:r>
            <a:r>
              <a:rPr lang="zh-CN" altLang="en-US"/>
              <a:t>的前缀和，</a:t>
            </a:r>
            <a:r>
              <a:rPr lang="en-US" altLang="zh-CN"/>
              <a:t>S </a:t>
            </a:r>
            <a:r>
              <a:rPr lang="zh-CN" altLang="en-US"/>
              <a:t>为</a:t>
            </a:r>
            <a:r>
              <a:rPr lang="en-US" altLang="zh-CN"/>
              <a:t> A </a:t>
            </a:r>
            <a:r>
              <a:rPr lang="zh-CN" altLang="en-US"/>
              <a:t>的后缀和。</a:t>
            </a:r>
            <a:endParaRPr lang="zh-CN" altLang="en-US"/>
          </a:p>
          <a:p>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Solution</a:t>
            </a:r>
            <a:endParaRPr lang="zh-CN" altLang="en-US"/>
          </a:p>
        </p:txBody>
      </p:sp>
      <p:sp>
        <p:nvSpPr>
          <p:cNvPr id="3" name="内容占位符 2"/>
          <p:cNvSpPr>
            <a:spLocks noGrp="1"/>
          </p:cNvSpPr>
          <p:nvPr>
            <p:ph idx="1"/>
          </p:nvPr>
        </p:nvSpPr>
        <p:spPr/>
        <p:txBody>
          <a:bodyPr/>
          <a:p>
            <a:r>
              <a:rPr lang="zh-CN" altLang="en-US">
                <a:sym typeface="+mn-ea"/>
              </a:rPr>
              <a:t>看到</a:t>
            </a:r>
            <a:r>
              <a:rPr lang="en-US" altLang="zh-CN">
                <a:sym typeface="+mn-ea"/>
              </a:rPr>
              <a:t>“</a:t>
            </a:r>
            <a:r>
              <a:rPr lang="zh-CN" altLang="en-US">
                <a:sym typeface="+mn-ea"/>
              </a:rPr>
              <a:t>两个</a:t>
            </a:r>
            <a:r>
              <a:rPr lang="en-US" altLang="zh-CN">
                <a:sym typeface="+mn-ea"/>
              </a:rPr>
              <a:t>”</a:t>
            </a:r>
            <a:r>
              <a:rPr lang="zh-CN" altLang="en-US">
                <a:sym typeface="+mn-ea"/>
              </a:rPr>
              <a:t>，自然想到枚举一个，数据结构维护另一个。</a:t>
            </a:r>
            <a:endParaRPr lang="en-US" altLang="zh-CN"/>
          </a:p>
          <a:p>
            <a:r>
              <a:rPr lang="zh-CN" altLang="en-US">
                <a:sym typeface="+mn-ea"/>
              </a:rPr>
              <a:t>我们设</a:t>
            </a:r>
            <a:r>
              <a:rPr lang="en-US" altLang="zh-CN">
                <a:sym typeface="+mn-ea"/>
              </a:rPr>
              <a:t> b[i]=S[i]*T[i]+P[i-1]*A[i]-A[i]</a:t>
            </a:r>
            <a:r>
              <a:rPr lang="zh-CN" altLang="en-US">
                <a:sym typeface="+mn-ea"/>
              </a:rPr>
              <a:t>，</a:t>
            </a:r>
            <a:r>
              <a:rPr lang="zh-CN" altLang="en-US"/>
              <a:t>考虑当</a:t>
            </a:r>
            <a:r>
              <a:rPr lang="en-US" altLang="zh-CN"/>
              <a:t> i </a:t>
            </a:r>
            <a:r>
              <a:rPr lang="zh-CN" altLang="en-US"/>
              <a:t>固定时，</a:t>
            </a:r>
            <a:r>
              <a:rPr lang="en-US" altLang="zh-CN"/>
              <a:t>j </a:t>
            </a:r>
            <a:r>
              <a:rPr lang="zh-CN" altLang="en-US"/>
              <a:t>可能取什么值。</a:t>
            </a:r>
            <a:endParaRPr lang="zh-CN" altLang="en-US"/>
          </a:p>
          <a:p>
            <a:r>
              <a:rPr lang="zh-CN" altLang="en-US">
                <a:sym typeface="+mn-ea"/>
              </a:rPr>
              <a:t>相当于动态求最大的</a:t>
            </a:r>
            <a:r>
              <a:rPr lang="en-US" altLang="zh-CN">
                <a:sym typeface="+mn-ea"/>
              </a:rPr>
              <a:t> b[j]-T[i]*A[j]</a:t>
            </a:r>
            <a:r>
              <a:rPr lang="zh-CN" altLang="en-US">
                <a:sym typeface="+mn-ea"/>
              </a:rPr>
              <a:t>，满足</a:t>
            </a:r>
            <a:r>
              <a:rPr lang="en-US" altLang="zh-CN">
                <a:sym typeface="+mn-ea"/>
              </a:rPr>
              <a:t> j &gt; i</a:t>
            </a:r>
            <a:endParaRPr lang="en-US" altLang="zh-CN">
              <a:sym typeface="+mn-ea"/>
            </a:endParaRPr>
          </a:p>
          <a:p>
            <a:r>
              <a:rPr lang="zh-CN" altLang="en-US">
                <a:sym typeface="+mn-ea"/>
              </a:rPr>
              <a:t>从大到小枚举</a:t>
            </a:r>
            <a:r>
              <a:rPr lang="en-US" altLang="zh-CN">
                <a:sym typeface="+mn-ea"/>
              </a:rPr>
              <a:t> i</a:t>
            </a:r>
            <a:r>
              <a:rPr lang="zh-CN" altLang="en-US">
                <a:sym typeface="+mn-ea"/>
              </a:rPr>
              <a:t>，这里因为按照</a:t>
            </a:r>
            <a:r>
              <a:rPr lang="en-US" altLang="zh-CN">
                <a:sym typeface="+mn-ea"/>
              </a:rPr>
              <a:t> i </a:t>
            </a:r>
            <a:r>
              <a:rPr lang="zh-CN" altLang="en-US">
                <a:sym typeface="+mn-ea"/>
              </a:rPr>
              <a:t>单调扫描了，所以</a:t>
            </a:r>
            <a:r>
              <a:rPr lang="en-US" altLang="zh-CN">
                <a:sym typeface="+mn-ea"/>
              </a:rPr>
              <a:t> T[i] </a:t>
            </a:r>
            <a:r>
              <a:rPr lang="zh-CN" altLang="en-US">
                <a:sym typeface="+mn-ea"/>
              </a:rPr>
              <a:t>是没有单调性的，</a:t>
            </a:r>
            <a:r>
              <a:rPr lang="en-US" altLang="zh-CN">
                <a:sym typeface="+mn-ea"/>
              </a:rPr>
              <a:t>i </a:t>
            </a:r>
            <a:r>
              <a:rPr lang="zh-CN" altLang="en-US">
                <a:sym typeface="+mn-ea"/>
              </a:rPr>
              <a:t>变化的过程中需要向数据结构里面加入新的</a:t>
            </a:r>
            <a:r>
              <a:rPr lang="en-US" altLang="zh-CN">
                <a:sym typeface="+mn-ea"/>
              </a:rPr>
              <a:t> j</a:t>
            </a:r>
            <a:r>
              <a:rPr lang="zh-CN" altLang="en-US">
                <a:sym typeface="+mn-ea"/>
              </a:rPr>
              <a:t>。</a:t>
            </a:r>
            <a:endParaRPr lang="zh-CN" altLang="en-US">
              <a:sym typeface="+mn-ea"/>
            </a:endParaRPr>
          </a:p>
          <a:p>
            <a:r>
              <a:rPr lang="zh-CN" altLang="en-US">
                <a:sym typeface="+mn-ea"/>
              </a:rPr>
              <a:t>用</a:t>
            </a:r>
            <a:r>
              <a:rPr lang="en-US" altLang="zh-CN">
                <a:sym typeface="+mn-ea"/>
              </a:rPr>
              <a:t>“</a:t>
            </a:r>
            <a:r>
              <a:rPr lang="zh-CN" altLang="en-US">
                <a:sym typeface="+mn-ea"/>
              </a:rPr>
              <a:t>李超线段树</a:t>
            </a:r>
            <a:r>
              <a:rPr lang="en-US" altLang="zh-CN">
                <a:sym typeface="+mn-ea"/>
              </a:rPr>
              <a:t>”</a:t>
            </a:r>
            <a:r>
              <a:rPr lang="zh-CN" altLang="en-US">
                <a:sym typeface="+mn-ea"/>
              </a:rPr>
              <a:t>维护</a:t>
            </a:r>
            <a:r>
              <a:rPr lang="en-US" altLang="zh-CN">
                <a:sym typeface="+mn-ea"/>
              </a:rPr>
              <a:t> max( A[j]*x+b[j] )</a:t>
            </a:r>
            <a:r>
              <a:rPr lang="zh-CN" altLang="en-US">
                <a:sym typeface="+mn-ea"/>
              </a:rPr>
              <a:t>，支持动态插入直线。</a:t>
            </a:r>
            <a:endParaRPr lang="zh-CN" altLang="en-US">
              <a:sym typeface="+mn-ea"/>
            </a:endParaRPr>
          </a:p>
          <a:p>
            <a:r>
              <a:rPr lang="zh-CN" altLang="en-US">
                <a:sym typeface="+mn-ea"/>
              </a:rPr>
              <a:t>总时间复杂度</a:t>
            </a:r>
            <a:r>
              <a:rPr lang="en-US" altLang="zh-CN">
                <a:sym typeface="+mn-ea"/>
              </a:rPr>
              <a:t> O(nlogn)</a:t>
            </a:r>
            <a:endParaRPr lang="en-US" altLang="zh-CN"/>
          </a:p>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CF1303G&amp;&amp;Codechef</a:t>
            </a:r>
            <a:r>
              <a:rPr lang="en-US" altLang="zh-CN" dirty="0"/>
              <a:t> TSUM2</a:t>
            </a:r>
            <a:endParaRPr lang="zh-CN" altLang="en-US" dirty="0"/>
          </a:p>
        </p:txBody>
      </p:sp>
      <p:sp>
        <p:nvSpPr>
          <p:cNvPr id="5" name="内容占位符 4"/>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en-US" altLang="zh-CN" dirty="0"/>
              <a:t>n&lt;=1.5e5</a:t>
            </a:r>
            <a:endParaRPr lang="zh-CN" altLang="en-US" dirty="0"/>
          </a:p>
        </p:txBody>
      </p:sp>
      <p:pic>
        <p:nvPicPr>
          <p:cNvPr id="6" name="内容占位符 3"/>
          <p:cNvPicPr>
            <a:picLocks noChangeAspect="1"/>
          </p:cNvPicPr>
          <p:nvPr/>
        </p:nvPicPr>
        <p:blipFill>
          <a:blip r:embed="rId1"/>
          <a:stretch>
            <a:fillRect/>
          </a:stretch>
        </p:blipFill>
        <p:spPr>
          <a:xfrm>
            <a:off x="737235" y="1972945"/>
            <a:ext cx="9955530" cy="238696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点分治之后，因为路径是有向的，所以对于每一条路径都有向上和向下的两种。</a:t>
            </a:r>
            <a:endParaRPr lang="en-US" altLang="zh-CN" dirty="0"/>
          </a:p>
          <a:p>
            <a:r>
              <a:rPr lang="zh-CN" altLang="en-US" dirty="0"/>
              <a:t>如果一条向上的路径，点数为</a:t>
            </a:r>
            <a:r>
              <a:rPr lang="en-US" altLang="zh-CN" dirty="0"/>
              <a:t>s1</a:t>
            </a:r>
            <a:r>
              <a:rPr lang="zh-CN" altLang="en-US" dirty="0"/>
              <a:t>，单独考虑这条路径的权值和为</a:t>
            </a:r>
            <a:r>
              <a:rPr lang="en-US" altLang="zh-CN" dirty="0"/>
              <a:t>v1</a:t>
            </a:r>
            <a:r>
              <a:rPr lang="zh-CN" altLang="en-US" dirty="0"/>
              <a:t>，和一条向下的路径，点权和为</a:t>
            </a:r>
            <a:r>
              <a:rPr lang="en-US" altLang="zh-CN" dirty="0"/>
              <a:t>s2</a:t>
            </a:r>
            <a:r>
              <a:rPr lang="zh-CN" altLang="en-US" dirty="0"/>
              <a:t>，单独考虑这条路径的权值和为</a:t>
            </a:r>
            <a:r>
              <a:rPr lang="en-US" altLang="zh-CN" dirty="0"/>
              <a:t>v2</a:t>
            </a:r>
            <a:r>
              <a:rPr lang="zh-CN" altLang="en-US" dirty="0"/>
              <a:t>，这两条路径进行拼接（分治中心算在向上路径中，这样</a:t>
            </a:r>
            <a:r>
              <a:rPr lang="en-US" altLang="zh-CN" dirty="0"/>
              <a:t>s1&gt;0</a:t>
            </a:r>
            <a:r>
              <a:rPr lang="zh-CN" altLang="en-US" dirty="0"/>
              <a:t>）</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那么拼接起来的路径的权值和就是</a:t>
            </a:r>
            <a:r>
              <a:rPr lang="en-US" altLang="zh-CN" dirty="0"/>
              <a:t>s1</a:t>
            </a:r>
            <a:r>
              <a:rPr lang="zh-CN" altLang="en-US" dirty="0"/>
              <a:t>*</a:t>
            </a:r>
            <a:r>
              <a:rPr lang="en-US" altLang="zh-CN" dirty="0"/>
              <a:t>s2+v1+v2</a:t>
            </a:r>
            <a:r>
              <a:rPr lang="zh-CN" altLang="en-US" dirty="0"/>
              <a:t>。</a:t>
            </a:r>
            <a:endParaRPr lang="en-US" altLang="zh-CN" dirty="0"/>
          </a:p>
          <a:p>
            <a:r>
              <a:rPr lang="zh-CN" altLang="en-US" dirty="0"/>
              <a:t>如果我们枚举到了一条向上的路径，对于每一条向下路径能够和这条向上路径拼接产生的贡献是一个一次函数的形式，同时横坐标范围在</a:t>
            </a:r>
            <a:r>
              <a:rPr lang="en-US" altLang="zh-CN" dirty="0"/>
              <a:t>1</a:t>
            </a:r>
            <a:r>
              <a:rPr lang="zh-CN" altLang="en-US" dirty="0"/>
              <a:t>到</a:t>
            </a:r>
            <a:r>
              <a:rPr lang="en-US" altLang="zh-CN" dirty="0"/>
              <a:t>50000</a:t>
            </a:r>
            <a:r>
              <a:rPr lang="zh-CN" altLang="en-US" dirty="0"/>
              <a:t>之间，所以可以使用李超线段树维护最值。</a:t>
            </a:r>
            <a:endParaRPr lang="zh-CN" altLang="en-US" dirty="0"/>
          </a:p>
          <a:p>
            <a:r>
              <a:rPr lang="zh-CN" altLang="en-US" dirty="0"/>
              <a:t>具体来说，我们在线段树上插入所有的二元组</a:t>
            </a:r>
            <a:r>
              <a:rPr lang="en-US" altLang="zh-CN" dirty="0"/>
              <a:t>(s1,v1)</a:t>
            </a:r>
            <a:r>
              <a:rPr lang="zh-CN" altLang="en-US" dirty="0"/>
              <a:t>，然后对每个</a:t>
            </a:r>
            <a:r>
              <a:rPr lang="en-US" altLang="zh-CN" dirty="0"/>
              <a:t>(s2,v2)</a:t>
            </a:r>
            <a:r>
              <a:rPr lang="zh-CN" altLang="en-US" dirty="0"/>
              <a:t>，我们需要找到一个最大的</a:t>
            </a:r>
            <a:r>
              <a:rPr lang="en-US" altLang="zh-CN" dirty="0"/>
              <a:t>s1*s2+v1+v2</a:t>
            </a:r>
            <a:endParaRPr lang="en-US" altLang="zh-CN" dirty="0"/>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考虑对每个二元组</a:t>
            </a:r>
            <a:r>
              <a:rPr lang="en-US" altLang="zh-CN" dirty="0"/>
              <a:t>(s2,v2)</a:t>
            </a:r>
            <a:r>
              <a:rPr lang="zh-CN" altLang="en-US" dirty="0"/>
              <a:t>，</a:t>
            </a:r>
            <a:r>
              <a:rPr lang="en-US" altLang="zh-CN" dirty="0"/>
              <a:t>v2</a:t>
            </a:r>
            <a:r>
              <a:rPr lang="zh-CN" altLang="en-US" dirty="0"/>
              <a:t>是常数了，所以实际上是最优化</a:t>
            </a:r>
            <a:r>
              <a:rPr lang="en-US" altLang="zh-CN" dirty="0"/>
              <a:t>s2*s1+v1</a:t>
            </a:r>
            <a:r>
              <a:rPr lang="zh-CN" altLang="en-US" dirty="0"/>
              <a:t>，这里可以看做一个</a:t>
            </a:r>
            <a:r>
              <a:rPr lang="en-US" altLang="zh-CN" dirty="0" err="1"/>
              <a:t>ka+b</a:t>
            </a:r>
            <a:r>
              <a:rPr lang="zh-CN" altLang="en-US" dirty="0"/>
              <a:t>的形式，于是就是全局插入直线，单点插值查询最大</a:t>
            </a:r>
            <a:endParaRPr lang="en-US" altLang="zh-CN" dirty="0"/>
          </a:p>
          <a:p>
            <a:endParaRPr lang="en-US" altLang="zh-CN" dirty="0"/>
          </a:p>
          <a:p>
            <a:r>
              <a:rPr lang="zh-CN" altLang="en-US" dirty="0"/>
              <a:t>总时间复杂度</a:t>
            </a:r>
            <a:r>
              <a:rPr lang="en-US" altLang="zh-CN" dirty="0"/>
              <a:t> O(nlog^2n)</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未公开</a:t>
            </a:r>
            <a:r>
              <a:rPr lang="zh-CN" altLang="en-US"/>
              <a:t>题目</a:t>
            </a:r>
            <a:endParaRPr lang="zh-CN" altLang="en-US"/>
          </a:p>
        </p:txBody>
      </p:sp>
      <p:sp>
        <p:nvSpPr>
          <p:cNvPr id="3" name="内容占位符 2"/>
          <p:cNvSpPr>
            <a:spLocks noGrp="1"/>
          </p:cNvSpPr>
          <p:nvPr>
            <p:ph idx="1"/>
          </p:nvPr>
        </p:nvSpPr>
        <p:spPr/>
        <p:txBody>
          <a:bodyPr/>
          <a:p>
            <a:r>
              <a:rPr lang="zh-CN" altLang="en-US"/>
              <a:t>数轴上有</a:t>
            </a:r>
            <a:r>
              <a:rPr lang="en-US" altLang="zh-CN"/>
              <a:t> n </a:t>
            </a:r>
            <a:r>
              <a:rPr lang="zh-CN" altLang="en-US"/>
              <a:t>个线段，左端点固定，右端点分别以不同的固定速率向右</a:t>
            </a:r>
            <a:r>
              <a:rPr lang="zh-CN" altLang="en-US"/>
              <a:t>移动</a:t>
            </a:r>
            <a:endParaRPr lang="zh-CN" altLang="en-US"/>
          </a:p>
          <a:p>
            <a:r>
              <a:rPr lang="zh-CN" altLang="en-US"/>
              <a:t>有</a:t>
            </a:r>
            <a:r>
              <a:rPr lang="en-US" altLang="zh-CN"/>
              <a:t> m </a:t>
            </a:r>
            <a:r>
              <a:rPr lang="zh-CN" altLang="en-US"/>
              <a:t>次</a:t>
            </a:r>
            <a:r>
              <a:rPr lang="zh-CN" altLang="en-US"/>
              <a:t>询问，每次询问给定时刻</a:t>
            </a:r>
            <a:r>
              <a:rPr lang="en-US" altLang="zh-CN"/>
              <a:t> t</a:t>
            </a:r>
            <a:r>
              <a:rPr lang="zh-CN" altLang="en-US"/>
              <a:t>，求</a:t>
            </a:r>
            <a:r>
              <a:rPr lang="en-US" altLang="zh-CN"/>
              <a:t> t </a:t>
            </a:r>
            <a:r>
              <a:rPr lang="zh-CN" altLang="en-US"/>
              <a:t>时刻所有线段的并的长度</a:t>
            </a:r>
            <a:endParaRPr lang="zh-CN" altLang="en-US"/>
          </a:p>
          <a:p>
            <a:r>
              <a:rPr lang="en-US" altLang="zh-CN"/>
              <a:t>n,m&lt;=1e6</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CF932F</a:t>
            </a:r>
            <a:r>
              <a:rPr lang="en-US" altLang="zh-CN"/>
              <a:t> Escape Through Leaf</a:t>
            </a:r>
            <a:endParaRPr lang="en-US" altLang="zh-CN"/>
          </a:p>
        </p:txBody>
      </p:sp>
      <p:pic>
        <p:nvPicPr>
          <p:cNvPr id="4" name="内容占位符 3"/>
          <p:cNvPicPr>
            <a:picLocks noChangeAspect="1"/>
          </p:cNvPicPr>
          <p:nvPr>
            <p:ph idx="1"/>
          </p:nvPr>
        </p:nvPicPr>
        <p:blipFill>
          <a:blip r:embed="rId1"/>
          <a:stretch>
            <a:fillRect/>
          </a:stretch>
        </p:blipFill>
        <p:spPr>
          <a:xfrm>
            <a:off x="838200" y="1691005"/>
            <a:ext cx="10515600" cy="318262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用</a:t>
            </a:r>
            <a:r>
              <a:rPr lang="en-US" altLang="zh-CN"/>
              <a:t> f[x] </a:t>
            </a:r>
            <a:r>
              <a:rPr lang="zh-CN" altLang="en-US"/>
              <a:t>表示</a:t>
            </a:r>
            <a:r>
              <a:rPr lang="en-US" altLang="zh-CN"/>
              <a:t> x </a:t>
            </a:r>
            <a:r>
              <a:rPr lang="zh-CN" altLang="en-US"/>
              <a:t>子树内部的答案，则转移方程</a:t>
            </a:r>
            <a:r>
              <a:rPr lang="zh-CN" altLang="en-US"/>
              <a:t>为</a:t>
            </a:r>
            <a:endParaRPr lang="zh-CN" altLang="en-US"/>
          </a:p>
          <a:p>
            <a:r>
              <a:rPr lang="en-US" altLang="zh-CN"/>
              <a:t>f[x] = min( f[y] + a[x] * b[y] )</a:t>
            </a:r>
            <a:r>
              <a:rPr lang="zh-CN" altLang="en-US"/>
              <a:t>，其中</a:t>
            </a:r>
            <a:r>
              <a:rPr lang="en-US" altLang="zh-CN"/>
              <a:t> y </a:t>
            </a:r>
            <a:r>
              <a:rPr lang="zh-CN" altLang="en-US"/>
              <a:t>在</a:t>
            </a:r>
            <a:r>
              <a:rPr lang="en-US" altLang="zh-CN"/>
              <a:t> x </a:t>
            </a:r>
            <a:r>
              <a:rPr lang="zh-CN" altLang="en-US"/>
              <a:t>子树</a:t>
            </a:r>
            <a:r>
              <a:rPr lang="zh-CN" altLang="en-US"/>
              <a:t>中</a:t>
            </a:r>
            <a:endParaRPr lang="zh-CN" altLang="en-US"/>
          </a:p>
          <a:p>
            <a:r>
              <a:rPr lang="zh-CN" altLang="en-US"/>
              <a:t>将</a:t>
            </a:r>
            <a:r>
              <a:rPr lang="en-US" altLang="zh-CN"/>
              <a:t> a[x] </a:t>
            </a:r>
            <a:r>
              <a:rPr lang="zh-CN" altLang="en-US"/>
              <a:t>看作是查询的</a:t>
            </a:r>
            <a:r>
              <a:rPr lang="en-US" altLang="zh-CN"/>
              <a:t> x </a:t>
            </a:r>
            <a:r>
              <a:rPr lang="zh-CN" altLang="en-US"/>
              <a:t>轴坐标，那每个</a:t>
            </a:r>
            <a:r>
              <a:rPr lang="en-US" altLang="zh-CN"/>
              <a:t> y </a:t>
            </a:r>
            <a:r>
              <a:rPr lang="zh-CN" altLang="en-US"/>
              <a:t>可以看作是一条直线</a:t>
            </a:r>
            <a:r>
              <a:rPr lang="en-US" altLang="zh-CN"/>
              <a:t>(kx+b)</a:t>
            </a:r>
            <a:r>
              <a:rPr lang="zh-CN" altLang="en-US"/>
              <a:t>，</a:t>
            </a:r>
            <a:r>
              <a:rPr lang="en-US" altLang="zh-CN"/>
              <a:t>k=b[y]</a:t>
            </a:r>
            <a:r>
              <a:rPr lang="zh-CN" altLang="en-US"/>
              <a:t>，</a:t>
            </a:r>
            <a:r>
              <a:rPr lang="en-US" altLang="zh-CN"/>
              <a:t>b=a[x]</a:t>
            </a:r>
            <a:endParaRPr lang="en-US" altLang="zh-CN"/>
          </a:p>
          <a:p>
            <a:r>
              <a:rPr lang="zh-CN" altLang="en-US"/>
              <a:t>对</a:t>
            </a:r>
            <a:r>
              <a:rPr lang="en-US" altLang="zh-CN"/>
              <a:t> x </a:t>
            </a:r>
            <a:r>
              <a:rPr lang="zh-CN" altLang="en-US"/>
              <a:t>维护一棵李超线段树，用于支持查询单点最小值，以及算出</a:t>
            </a:r>
            <a:r>
              <a:rPr lang="en-US" altLang="zh-CN"/>
              <a:t> f[x] </a:t>
            </a:r>
            <a:r>
              <a:rPr lang="zh-CN" altLang="en-US"/>
              <a:t>后全局插入一条直线</a:t>
            </a:r>
            <a:endParaRPr lang="en-US" altLang="zh-CN"/>
          </a:p>
          <a:p>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Solution</a:t>
            </a:r>
            <a:endParaRPr lang="zh-CN" altLang="en-US"/>
          </a:p>
        </p:txBody>
      </p:sp>
      <p:sp>
        <p:nvSpPr>
          <p:cNvPr id="3" name="内容占位符 2"/>
          <p:cNvSpPr>
            <a:spLocks noGrp="1"/>
          </p:cNvSpPr>
          <p:nvPr>
            <p:ph idx="1"/>
          </p:nvPr>
        </p:nvSpPr>
        <p:spPr/>
        <p:txBody>
          <a:bodyPr/>
          <a:p>
            <a:r>
              <a:rPr lang="zh-CN" altLang="en-US"/>
              <a:t>注意到插入直线只需要进行</a:t>
            </a:r>
            <a:r>
              <a:rPr lang="en-US" altLang="zh-CN"/>
              <a:t> O(n) </a:t>
            </a:r>
            <a:r>
              <a:rPr lang="zh-CN" altLang="en-US"/>
              <a:t>次</a:t>
            </a:r>
            <a:endParaRPr lang="zh-CN" altLang="en-US"/>
          </a:p>
          <a:p>
            <a:r>
              <a:rPr lang="zh-CN" altLang="en-US"/>
              <a:t>线段树合并总复杂度是</a:t>
            </a:r>
            <a:r>
              <a:rPr lang="en-US" altLang="zh-CN"/>
              <a:t> O(nlogn)</a:t>
            </a:r>
            <a:endParaRPr lang="en-US" altLang="zh-CN"/>
          </a:p>
          <a:p>
            <a:endParaRPr lang="en-US" altLang="zh-CN"/>
          </a:p>
          <a:p>
            <a:r>
              <a:rPr lang="zh-CN" altLang="en-US"/>
              <a:t>所以总时间复杂度为</a:t>
            </a:r>
            <a:r>
              <a:rPr lang="en-US" altLang="zh-CN"/>
              <a:t> O(nlogn)</a:t>
            </a:r>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CF678F</a:t>
            </a:r>
            <a:r>
              <a:rPr lang="en-US" altLang="zh-CN"/>
              <a:t> Lena and Queries</a:t>
            </a:r>
            <a:endParaRPr lang="en-US" altLang="zh-CN"/>
          </a:p>
        </p:txBody>
      </p:sp>
      <p:pic>
        <p:nvPicPr>
          <p:cNvPr id="4" name="内容占位符 3"/>
          <p:cNvPicPr>
            <a:picLocks noChangeAspect="1"/>
          </p:cNvPicPr>
          <p:nvPr>
            <p:ph idx="1"/>
          </p:nvPr>
        </p:nvPicPr>
        <p:blipFill>
          <a:blip r:embed="rId1"/>
          <a:stretch>
            <a:fillRect/>
          </a:stretch>
        </p:blipFill>
        <p:spPr>
          <a:xfrm>
            <a:off x="838200" y="1691005"/>
            <a:ext cx="8858250" cy="36576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未公开题目</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8760460" cy="8483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未公开</a:t>
            </a:r>
            <a:r>
              <a:rPr lang="zh-CN" altLang="en-US"/>
              <a:t>题目</a:t>
            </a:r>
            <a:endParaRPr lang="zh-CN" altLang="en-US"/>
          </a:p>
        </p:txBody>
      </p:sp>
      <p:graphicFrame>
        <p:nvGraphicFramePr>
          <p:cNvPr id="4" name="内容占位符 3"/>
          <p:cNvGraphicFramePr>
            <a:graphicFrameLocks noChangeAspect="1"/>
          </p:cNvGraphicFramePr>
          <p:nvPr>
            <p:ph idx="1"/>
          </p:nvPr>
        </p:nvGraphicFramePr>
        <p:xfrm>
          <a:off x="256540" y="1691005"/>
          <a:ext cx="11997690" cy="1649730"/>
        </p:xfrm>
        <a:graphic>
          <a:graphicData uri="http://schemas.openxmlformats.org/presentationml/2006/ole">
            <mc:AlternateContent xmlns:mc="http://schemas.openxmlformats.org/markup-compatibility/2006">
              <mc:Choice xmlns:v="urn:schemas-microsoft-com:vml" Requires="v">
                <p:oleObj spid="_x0000_s5" name="" r:id="rId1" imgW="11404600" imgH="1568450" progId="Paint.Picture">
                  <p:embed/>
                </p:oleObj>
              </mc:Choice>
              <mc:Fallback>
                <p:oleObj name="" r:id="rId1" imgW="11404600" imgH="1568450" progId="Paint.Picture">
                  <p:embed/>
                  <p:pic>
                    <p:nvPicPr>
                      <p:cNvPr id="0" name="图片 4"/>
                      <p:cNvPicPr/>
                      <p:nvPr/>
                    </p:nvPicPr>
                    <p:blipFill>
                      <a:blip r:embed="rId2"/>
                      <a:stretch>
                        <a:fillRect/>
                      </a:stretch>
                    </p:blipFill>
                    <p:spPr>
                      <a:xfrm>
                        <a:off x="256540" y="1691005"/>
                        <a:ext cx="11997690" cy="1649730"/>
                      </a:xfrm>
                      <a:prstGeom prst="rect">
                        <a:avLst/>
                      </a:prstGeom>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graphicFrame>
        <p:nvGraphicFramePr>
          <p:cNvPr id="4" name="内容占位符 3"/>
          <p:cNvGraphicFramePr>
            <a:graphicFrameLocks noChangeAspect="1"/>
          </p:cNvGraphicFramePr>
          <p:nvPr>
            <p:ph idx="1"/>
          </p:nvPr>
        </p:nvGraphicFramePr>
        <p:xfrm>
          <a:off x="838200" y="1825625"/>
          <a:ext cx="8296275" cy="4351655"/>
        </p:xfrm>
        <a:graphic>
          <a:graphicData uri="http://schemas.openxmlformats.org/presentationml/2006/ole">
            <mc:AlternateContent xmlns:mc="http://schemas.openxmlformats.org/markup-compatibility/2006">
              <mc:Choice xmlns:v="urn:schemas-microsoft-com:vml" Requires="v">
                <p:oleObj spid="_x0000_s5" name="" r:id="rId1" imgW="9734550" imgH="5105400" progId="Paint.Picture">
                  <p:embed/>
                </p:oleObj>
              </mc:Choice>
              <mc:Fallback>
                <p:oleObj name="" r:id="rId1" imgW="9734550" imgH="5105400" progId="Paint.Picture">
                  <p:embed/>
                  <p:pic>
                    <p:nvPicPr>
                      <p:cNvPr id="0" name="图片 4"/>
                      <p:cNvPicPr/>
                      <p:nvPr/>
                    </p:nvPicPr>
                    <p:blipFill>
                      <a:blip r:embed="rId2"/>
                      <a:stretch>
                        <a:fillRect/>
                      </a:stretch>
                    </p:blipFill>
                    <p:spPr>
                      <a:xfrm>
                        <a:off x="838200" y="1825625"/>
                        <a:ext cx="8296275" cy="4351655"/>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GYM</a:t>
            </a:r>
            <a:r>
              <a:rPr lang="zh-CN" altLang="en-US"/>
              <a:t>105182G</a:t>
            </a:r>
            <a:endParaRPr lang="zh-CN" altLang="en-US"/>
          </a:p>
        </p:txBody>
      </p:sp>
      <p:pic>
        <p:nvPicPr>
          <p:cNvPr id="4" name="内容占位符 3"/>
          <p:cNvPicPr>
            <a:picLocks noChangeAspect="1"/>
          </p:cNvPicPr>
          <p:nvPr>
            <p:ph idx="1"/>
          </p:nvPr>
        </p:nvPicPr>
        <p:blipFill>
          <a:blip r:embed="rId1"/>
          <a:stretch>
            <a:fillRect/>
          </a:stretch>
        </p:blipFill>
        <p:spPr>
          <a:xfrm>
            <a:off x="838200" y="1825625"/>
            <a:ext cx="8489315" cy="43516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未公开</a:t>
            </a:r>
            <a:r>
              <a:rPr lang="zh-CN" altLang="en-US"/>
              <a:t>题目</a:t>
            </a:r>
            <a:endParaRPr lang="zh-CN" altLang="en-US"/>
          </a:p>
        </p:txBody>
      </p:sp>
      <p:sp>
        <p:nvSpPr>
          <p:cNvPr id="3" name="内容占位符 2"/>
          <p:cNvSpPr>
            <a:spLocks noGrp="1"/>
          </p:cNvSpPr>
          <p:nvPr>
            <p:ph idx="1"/>
          </p:nvPr>
        </p:nvSpPr>
        <p:spPr/>
        <p:txBody>
          <a:bodyPr/>
          <a:p>
            <a:r>
              <a:rPr lang="zh-CN" altLang="en-US"/>
              <a:t>一张</a:t>
            </a:r>
            <a:r>
              <a:rPr lang="en-US" altLang="zh-CN"/>
              <a:t> n </a:t>
            </a:r>
            <a:r>
              <a:rPr lang="zh-CN" altLang="en-US"/>
              <a:t>个点的图</a:t>
            </a:r>
            <a:endParaRPr lang="zh-CN" altLang="en-US"/>
          </a:p>
          <a:p>
            <a:r>
              <a:rPr lang="zh-CN" altLang="en-US"/>
              <a:t>有</a:t>
            </a:r>
            <a:r>
              <a:rPr lang="en-US" altLang="zh-CN"/>
              <a:t> m </a:t>
            </a:r>
            <a:r>
              <a:rPr lang="zh-CN" altLang="en-US"/>
              <a:t>组边，每组是从点</a:t>
            </a:r>
            <a:r>
              <a:rPr lang="en-US" altLang="zh-CN"/>
              <a:t> x </a:t>
            </a:r>
            <a:r>
              <a:rPr lang="zh-CN" altLang="en-US"/>
              <a:t>向</a:t>
            </a:r>
            <a:r>
              <a:rPr lang="en-US" altLang="zh-CN"/>
              <a:t> [l,r] </a:t>
            </a:r>
            <a:r>
              <a:rPr lang="zh-CN" altLang="en-US"/>
              <a:t>连边，指向</a:t>
            </a:r>
            <a:r>
              <a:rPr lang="en-US" altLang="zh-CN"/>
              <a:t> y </a:t>
            </a:r>
            <a:r>
              <a:rPr lang="zh-CN" altLang="en-US"/>
              <a:t>的边边权为</a:t>
            </a:r>
            <a:r>
              <a:rPr lang="en-US" altLang="zh-CN"/>
              <a:t> ky + b</a:t>
            </a:r>
            <a:endParaRPr lang="en-US" altLang="zh-CN"/>
          </a:p>
          <a:p>
            <a:r>
              <a:rPr lang="zh-CN" altLang="en-US"/>
              <a:t>求</a:t>
            </a:r>
            <a:r>
              <a:rPr lang="en-US" altLang="zh-CN"/>
              <a:t> 1 </a:t>
            </a:r>
            <a:r>
              <a:rPr lang="zh-CN" altLang="en-US"/>
              <a:t>号点出发到所有点的最短路</a:t>
            </a:r>
            <a:endParaRPr lang="zh-CN" altLang="en-US"/>
          </a:p>
          <a:p>
            <a:r>
              <a:rPr lang="en-US" altLang="zh-CN"/>
              <a:t>n, m ≤ 10^5</a:t>
            </a:r>
            <a:r>
              <a:rPr lang="zh-CN" altLang="en-US"/>
              <a:t>，保证所有边权非负</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用李超线段树维护</a:t>
            </a:r>
            <a:r>
              <a:rPr lang="en-US" altLang="zh-CN"/>
              <a:t> dijkstra</a:t>
            </a:r>
            <a:endParaRPr lang="en-US" altLang="zh-CN"/>
          </a:p>
          <a:p>
            <a:r>
              <a:rPr lang="zh-CN" altLang="en-US"/>
              <a:t>维护每个区间内还没被取出过的最左、最右点，极值一定在这些点处取到</a:t>
            </a:r>
            <a:endParaRPr lang="zh-CN" altLang="en-US"/>
          </a:p>
          <a:p>
            <a:r>
              <a:rPr lang="zh-CN" altLang="en-US"/>
              <a:t>每次取出最小值</a:t>
            </a:r>
            <a:r>
              <a:rPr lang="en-US" altLang="zh-CN"/>
              <a:t> x</a:t>
            </a:r>
            <a:r>
              <a:rPr lang="zh-CN" altLang="en-US"/>
              <a:t>，将所有</a:t>
            </a:r>
            <a:r>
              <a:rPr lang="en-US" altLang="zh-CN"/>
              <a:t> x </a:t>
            </a:r>
            <a:r>
              <a:rPr lang="zh-CN" altLang="en-US"/>
              <a:t>的出边</a:t>
            </a:r>
            <a:r>
              <a:rPr lang="en-US" altLang="zh-CN"/>
              <a:t> ky + b + dx </a:t>
            </a:r>
            <a:r>
              <a:rPr lang="zh-CN" altLang="en-US"/>
              <a:t>加入到李超树中</a:t>
            </a:r>
            <a:endParaRPr lang="zh-CN" altLang="en-US"/>
          </a:p>
          <a:p>
            <a:r>
              <a:rPr lang="zh-CN" altLang="en-US"/>
              <a:t>时间复杂度</a:t>
            </a:r>
            <a:r>
              <a:rPr lang="en-US" altLang="zh-CN"/>
              <a:t> O(mlog^2n)</a:t>
            </a:r>
            <a:endParaRPr lang="en-US" altLang="zh-CN"/>
          </a:p>
          <a:p>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Luogu5073 [Ynoi2015]</a:t>
            </a:r>
            <a:r>
              <a:rPr lang="ja-JP" altLang="en-US" dirty="0">
                <a:latin typeface="宋体" panose="02010600030101010101" pitchFamily="2" charset="-122"/>
                <a:ea typeface="宋体" panose="02010600030101010101" pitchFamily="2" charset="-122"/>
              </a:rPr>
              <a:t>世界で一番幸せな女の子</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t>维护序列支持：</a:t>
            </a:r>
            <a:endParaRPr lang="en-US" altLang="zh-CN" dirty="0"/>
          </a:p>
          <a:p>
            <a:r>
              <a:rPr lang="en-US" altLang="zh-CN" dirty="0"/>
              <a:t>1.</a:t>
            </a:r>
            <a:r>
              <a:rPr lang="zh-CN" altLang="en-US" dirty="0"/>
              <a:t>全局加</a:t>
            </a:r>
            <a:endParaRPr lang="en-US" altLang="zh-CN" dirty="0"/>
          </a:p>
          <a:p>
            <a:r>
              <a:rPr lang="en-US" altLang="zh-CN" dirty="0"/>
              <a:t>2.</a:t>
            </a:r>
            <a:r>
              <a:rPr lang="zh-CN" altLang="en-US" dirty="0"/>
              <a:t>区间最大子段和</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normAutofit/>
          </a:bodyPr>
          <a:lstStyle/>
          <a:p>
            <a:r>
              <a:rPr lang="zh-CN" altLang="en-US" dirty="0"/>
              <a:t>由于可以加负数</a:t>
            </a:r>
            <a:endParaRPr lang="en-US" altLang="zh-CN" dirty="0"/>
          </a:p>
          <a:p>
            <a:r>
              <a:rPr lang="zh-CN" altLang="en-US" dirty="0"/>
              <a:t>设</a:t>
            </a:r>
            <a:r>
              <a:rPr lang="en-US" altLang="zh-CN" dirty="0"/>
              <a:t>pre[x]</a:t>
            </a:r>
            <a:r>
              <a:rPr lang="zh-CN" altLang="en-US" dirty="0"/>
              <a:t>为</a:t>
            </a:r>
            <a:r>
              <a:rPr lang="en-US" altLang="zh-CN" dirty="0"/>
              <a:t>x</a:t>
            </a:r>
            <a:r>
              <a:rPr lang="zh-CN" altLang="en-US" dirty="0"/>
              <a:t>时刻全局加的值</a:t>
            </a:r>
            <a:endParaRPr lang="en-US" altLang="zh-CN" dirty="0"/>
          </a:p>
          <a:p>
            <a:r>
              <a:rPr lang="zh-CN" altLang="en-US" dirty="0"/>
              <a:t>按照</a:t>
            </a:r>
            <a:r>
              <a:rPr lang="en-US" altLang="zh-CN" dirty="0"/>
              <a:t>pre</a:t>
            </a:r>
            <a:r>
              <a:rPr lang="zh-CN" altLang="en-US" dirty="0"/>
              <a:t>从小到大处理</a:t>
            </a:r>
            <a:endParaRPr lang="en-US" altLang="zh-CN" dirty="0"/>
          </a:p>
          <a:p>
            <a:r>
              <a:rPr lang="zh-CN" altLang="en-US" dirty="0"/>
              <a:t>这样就转换为了只加正数</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normAutofit/>
          </a:bodyPr>
          <a:lstStyle/>
          <a:p>
            <a:r>
              <a:rPr lang="zh-CN" altLang="en-US" dirty="0"/>
              <a:t>考虑分块</a:t>
            </a:r>
            <a:endParaRPr lang="en-US" altLang="zh-CN" dirty="0"/>
          </a:p>
          <a:p>
            <a:r>
              <a:rPr lang="zh-CN" altLang="en-US" dirty="0"/>
              <a:t>每块维护一下块内长为</a:t>
            </a:r>
            <a:r>
              <a:rPr lang="en-US" altLang="zh-CN" dirty="0"/>
              <a:t>1…</a:t>
            </a:r>
            <a:r>
              <a:rPr lang="en-US" altLang="zh-CN" dirty="0" err="1"/>
              <a:t>sqrt</a:t>
            </a:r>
            <a:r>
              <a:rPr lang="en-US" altLang="zh-CN" dirty="0"/>
              <a:t>(n)</a:t>
            </a:r>
            <a:r>
              <a:rPr lang="zh-CN" altLang="en-US" dirty="0"/>
              <a:t>的最大前缀，最大后缀，最大子段和</a:t>
            </a:r>
            <a:endParaRPr lang="en-US" altLang="zh-CN" dirty="0"/>
          </a:p>
          <a:p>
            <a:r>
              <a:rPr lang="zh-CN" altLang="en-US" dirty="0"/>
              <a:t>如果一个整块加了，那么这个整块块内的最大子段长度肯定是不降的</a:t>
            </a:r>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normAutofit/>
          </a:bodyPr>
          <a:lstStyle/>
          <a:p>
            <a:r>
              <a:rPr lang="zh-CN" altLang="en-US" dirty="0"/>
              <a:t>每次查询的时候按照当前的全局加标记确定出每个块内的最大子段和</a:t>
            </a:r>
            <a:endParaRPr lang="en-US" altLang="zh-CN" dirty="0"/>
          </a:p>
          <a:p>
            <a:r>
              <a:rPr lang="zh-CN" altLang="en-US" dirty="0"/>
              <a:t>然后把跨块的询问用左边块的最大后缀和右边块的最大前缀拼起来</a:t>
            </a:r>
            <a:endParaRPr lang="en-US" altLang="zh-CN" dirty="0"/>
          </a:p>
          <a:p>
            <a:r>
              <a:rPr lang="zh-CN" altLang="en-US" dirty="0"/>
              <a:t>即可</a:t>
            </a:r>
            <a:endParaRPr lang="en-US" altLang="zh-CN" dirty="0"/>
          </a:p>
          <a:p>
            <a:endParaRPr lang="en-US" altLang="zh-CN" dirty="0"/>
          </a:p>
          <a:p>
            <a:r>
              <a:rPr lang="zh-CN" altLang="en-US" dirty="0"/>
              <a:t>总复杂度</a:t>
            </a:r>
            <a:r>
              <a:rPr lang="en-US" altLang="zh-CN" dirty="0"/>
              <a:t>O( </a:t>
            </a:r>
            <a:r>
              <a:rPr lang="en-US" altLang="zh-CN" dirty="0" err="1"/>
              <a:t>msqrt</a:t>
            </a:r>
            <a:r>
              <a:rPr lang="en-US" altLang="zh-CN" dirty="0"/>
              <a:t>(n) + </a:t>
            </a:r>
            <a:r>
              <a:rPr lang="en-US" altLang="zh-CN" dirty="0" err="1"/>
              <a:t>nsqrt</a:t>
            </a:r>
            <a:r>
              <a:rPr lang="en-US" altLang="zh-CN" dirty="0"/>
              <a:t>(n) )</a:t>
            </a:r>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dirty="0"/>
              <a:t>这个根号太屑了，考虑</a:t>
            </a:r>
            <a:r>
              <a:rPr lang="en-US" altLang="zh-CN" dirty="0"/>
              <a:t>poly log</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dirty="0"/>
              <a:t>线段树维护：</a:t>
            </a:r>
            <a:endParaRPr lang="en-US" altLang="zh-CN" dirty="0"/>
          </a:p>
          <a:p>
            <a:r>
              <a:rPr lang="zh-CN" altLang="en-US" dirty="0"/>
              <a:t>每个节点的左，右，内部最大子段和的凸函数</a:t>
            </a:r>
            <a:endParaRPr lang="en-US" altLang="zh-CN" dirty="0"/>
          </a:p>
          <a:p>
            <a:r>
              <a:rPr lang="zh-CN" altLang="en-US" dirty="0"/>
              <a:t>凸函数是一个区间的半平面交，每个下标</a:t>
            </a:r>
            <a:r>
              <a:rPr lang="en-US" altLang="zh-CN" dirty="0"/>
              <a:t>x</a:t>
            </a:r>
            <a:r>
              <a:rPr lang="zh-CN" altLang="en-US" dirty="0"/>
              <a:t>对应的意义是这个节点被整体加了</a:t>
            </a:r>
            <a:r>
              <a:rPr lang="en-US" altLang="zh-CN" dirty="0"/>
              <a:t>x</a:t>
            </a:r>
            <a:r>
              <a:rPr lang="zh-CN" altLang="en-US" dirty="0"/>
              <a:t>后，该节点的左，右，内部最大子段和的值是多少</a:t>
            </a:r>
            <a:endParaRPr lang="en-US" altLang="zh-CN" dirty="0"/>
          </a:p>
          <a:p>
            <a:r>
              <a:rPr lang="zh-CN" altLang="en-US" dirty="0"/>
              <a:t>设左最大子段和是</a:t>
            </a:r>
            <a:r>
              <a:rPr lang="en-US" altLang="zh-CN" dirty="0"/>
              <a:t>pre</a:t>
            </a:r>
            <a:r>
              <a:rPr lang="zh-CN" altLang="en-US" dirty="0"/>
              <a:t>，右最大子段和是</a:t>
            </a:r>
            <a:r>
              <a:rPr lang="en-US" altLang="zh-CN" dirty="0" err="1"/>
              <a:t>suf</a:t>
            </a:r>
            <a:r>
              <a:rPr lang="zh-CN" altLang="en-US" dirty="0"/>
              <a:t>，内部最大子段和是</a:t>
            </a:r>
            <a:r>
              <a:rPr lang="en-US" altLang="zh-CN" dirty="0"/>
              <a:t>mid</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sz="2400" dirty="0"/>
              <a:t>然后建树的时候可以发现</a:t>
            </a:r>
            <a:endParaRPr lang="en-US" altLang="zh-CN" sz="2400" dirty="0"/>
          </a:p>
          <a:p>
            <a:r>
              <a:rPr lang="en-US" altLang="zh-CN" sz="2400" dirty="0"/>
              <a:t>cur -&gt; pre[</a:t>
            </a:r>
            <a:r>
              <a:rPr lang="en-US" altLang="zh-CN" sz="2400" dirty="0" err="1"/>
              <a:t>i</a:t>
            </a:r>
            <a:r>
              <a:rPr lang="en-US" altLang="zh-CN" sz="2400" dirty="0"/>
              <a:t>] = max( cur -&gt; left -&gt; pre[</a:t>
            </a:r>
            <a:r>
              <a:rPr lang="en-US" altLang="zh-CN" sz="2400" dirty="0" err="1"/>
              <a:t>i</a:t>
            </a:r>
            <a:r>
              <a:rPr lang="en-US" altLang="zh-CN" sz="2400" dirty="0"/>
              <a:t>] , cur -&gt; right -&gt; pre[</a:t>
            </a:r>
            <a:r>
              <a:rPr lang="en-US" altLang="zh-CN" sz="2400" dirty="0" err="1"/>
              <a:t>i</a:t>
            </a:r>
            <a:r>
              <a:rPr lang="en-US" altLang="zh-CN" sz="2400" dirty="0"/>
              <a:t>] + cur -&gt; left -&gt; sum );</a:t>
            </a:r>
            <a:endParaRPr lang="en-US" altLang="zh-CN" sz="2400" dirty="0"/>
          </a:p>
          <a:p>
            <a:r>
              <a:rPr lang="en-US" altLang="zh-CN" sz="2400" dirty="0"/>
              <a:t>cur -&gt; </a:t>
            </a:r>
            <a:r>
              <a:rPr lang="en-US" altLang="zh-CN" sz="2400" dirty="0" err="1"/>
              <a:t>suf</a:t>
            </a:r>
            <a:r>
              <a:rPr lang="en-US" altLang="zh-CN" sz="2400" dirty="0"/>
              <a:t>[</a:t>
            </a:r>
            <a:r>
              <a:rPr lang="en-US" altLang="zh-CN" sz="2400" dirty="0" err="1"/>
              <a:t>i</a:t>
            </a:r>
            <a:r>
              <a:rPr lang="en-US" altLang="zh-CN" sz="2400" dirty="0"/>
              <a:t>] = max( cur -&gt; left -&gt; </a:t>
            </a:r>
            <a:r>
              <a:rPr lang="en-US" altLang="zh-CN" sz="2400" dirty="0" err="1"/>
              <a:t>suf</a:t>
            </a:r>
            <a:r>
              <a:rPr lang="en-US" altLang="zh-CN" sz="2400" dirty="0"/>
              <a:t>[</a:t>
            </a:r>
            <a:r>
              <a:rPr lang="en-US" altLang="zh-CN" sz="2400" dirty="0" err="1"/>
              <a:t>i</a:t>
            </a:r>
            <a:r>
              <a:rPr lang="en-US" altLang="zh-CN" sz="2400" dirty="0"/>
              <a:t>] + cur -&gt; right -&gt; sum , cur -&gt; right -&gt; </a:t>
            </a:r>
            <a:r>
              <a:rPr lang="en-US" altLang="zh-CN" sz="2400" dirty="0" err="1"/>
              <a:t>suf</a:t>
            </a:r>
            <a:r>
              <a:rPr lang="en-US" altLang="zh-CN" sz="2400" dirty="0"/>
              <a:t>[</a:t>
            </a:r>
            <a:r>
              <a:rPr lang="en-US" altLang="zh-CN" sz="2400" dirty="0" err="1"/>
              <a:t>i</a:t>
            </a:r>
            <a:r>
              <a:rPr lang="en-US" altLang="zh-CN" sz="2400" dirty="0"/>
              <a:t>] );</a:t>
            </a:r>
            <a:endParaRPr lang="en-US" altLang="zh-CN" sz="2400" dirty="0"/>
          </a:p>
          <a:p>
            <a:r>
              <a:rPr lang="en-US" altLang="zh-CN" sz="2400" dirty="0"/>
              <a:t>cur -&gt; mid[</a:t>
            </a:r>
            <a:r>
              <a:rPr lang="en-US" altLang="zh-CN" sz="2400" dirty="0" err="1"/>
              <a:t>i</a:t>
            </a:r>
            <a:r>
              <a:rPr lang="en-US" altLang="zh-CN" sz="2400" dirty="0"/>
              <a:t>] = max( cur -&gt; left -&gt; mid[</a:t>
            </a:r>
            <a:r>
              <a:rPr lang="en-US" altLang="zh-CN" sz="2400" dirty="0" err="1"/>
              <a:t>i</a:t>
            </a:r>
            <a:r>
              <a:rPr lang="en-US" altLang="zh-CN" sz="2400" dirty="0"/>
              <a:t>] , cur -&gt; right -&gt; mid[</a:t>
            </a:r>
            <a:r>
              <a:rPr lang="en-US" altLang="zh-CN" sz="2400" dirty="0" err="1"/>
              <a:t>i</a:t>
            </a:r>
            <a:r>
              <a:rPr lang="en-US" altLang="zh-CN" sz="2400" dirty="0"/>
              <a:t>] , cur -&gt; left -&gt; </a:t>
            </a:r>
            <a:r>
              <a:rPr lang="en-US" altLang="zh-CN" sz="2400" dirty="0" err="1"/>
              <a:t>suf</a:t>
            </a:r>
            <a:r>
              <a:rPr lang="en-US" altLang="zh-CN" sz="2400" dirty="0"/>
              <a:t>[</a:t>
            </a:r>
            <a:r>
              <a:rPr lang="en-US" altLang="zh-CN" sz="2400" dirty="0" err="1"/>
              <a:t>i</a:t>
            </a:r>
            <a:r>
              <a:rPr lang="en-US" altLang="zh-CN" sz="2400" dirty="0"/>
              <a:t>] + cur -&gt; right -&gt; pre[</a:t>
            </a:r>
            <a:r>
              <a:rPr lang="en-US" altLang="zh-CN" sz="2400" dirty="0" err="1"/>
              <a:t>i</a:t>
            </a:r>
            <a:r>
              <a:rPr lang="en-US" altLang="zh-CN" sz="2400" dirty="0"/>
              <a:t>] );</a:t>
            </a:r>
            <a:endParaRPr lang="en-US" altLang="zh-CN" sz="2400" dirty="0"/>
          </a:p>
          <a:p>
            <a:r>
              <a:rPr lang="zh-CN" altLang="en-US" sz="2400" dirty="0"/>
              <a:t>这个可以类比单点修改区间最大子段和理解</a:t>
            </a:r>
            <a:endParaRPr lang="en-US" altLang="zh-C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P9933 [NFLSPC #6] 9.pop_book();</a:t>
            </a:r>
            <a:endParaRPr lang="zh-CN" altLang="en-US"/>
          </a:p>
        </p:txBody>
      </p:sp>
      <p:sp>
        <p:nvSpPr>
          <p:cNvPr id="3" name="内容占位符 2"/>
          <p:cNvSpPr>
            <a:spLocks noGrp="1"/>
          </p:cNvSpPr>
          <p:nvPr>
            <p:ph idx="1"/>
          </p:nvPr>
        </p:nvSpPr>
        <p:spPr/>
        <p:txBody>
          <a:bodyPr/>
          <a:p>
            <a:endParaRPr lang="en-US" altLang="zh-CN"/>
          </a:p>
          <a:p>
            <a:endParaRPr lang="en-US" altLang="zh-CN"/>
          </a:p>
          <a:p>
            <a:endParaRPr lang="en-US" altLang="zh-CN"/>
          </a:p>
          <a:p>
            <a:endParaRPr lang="en-US" altLang="zh-CN"/>
          </a:p>
          <a:p>
            <a:endParaRPr lang="en-US" altLang="zh-CN"/>
          </a:p>
          <a:p>
            <a:endParaRPr lang="en-US" altLang="zh-CN"/>
          </a:p>
          <a:p>
            <a:r>
              <a:rPr lang="en-US" altLang="zh-CN"/>
              <a:t>n,m,q&lt;=1e6</a:t>
            </a:r>
            <a:endParaRPr lang="en-US" altLang="zh-CN"/>
          </a:p>
        </p:txBody>
      </p:sp>
      <p:pic>
        <p:nvPicPr>
          <p:cNvPr id="4" name="图片 3"/>
          <p:cNvPicPr>
            <a:picLocks noChangeAspect="1"/>
          </p:cNvPicPr>
          <p:nvPr/>
        </p:nvPicPr>
        <p:blipFill>
          <a:blip r:embed="rId1"/>
          <a:stretch>
            <a:fillRect/>
          </a:stretch>
        </p:blipFill>
        <p:spPr>
          <a:xfrm>
            <a:off x="713740" y="2004695"/>
            <a:ext cx="11096625" cy="28479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我们来看看这个需要支持什么操作</a:t>
            </a:r>
            <a:endParaRPr lang="en-US" altLang="zh-CN" dirty="0"/>
          </a:p>
          <a:p>
            <a:r>
              <a:rPr lang="zh-CN" altLang="en-US" dirty="0"/>
              <a:t>需要支持：</a:t>
            </a:r>
            <a:endParaRPr lang="en-US" altLang="zh-CN" dirty="0"/>
          </a:p>
          <a:p>
            <a:r>
              <a:rPr lang="en-US" altLang="zh-CN" dirty="0"/>
              <a:t>1.</a:t>
            </a:r>
            <a:r>
              <a:rPr lang="zh-CN" altLang="en-US" dirty="0"/>
              <a:t>把一个凸函数加上一个常数</a:t>
            </a:r>
            <a:endParaRPr lang="en-US" altLang="zh-CN" dirty="0"/>
          </a:p>
          <a:p>
            <a:r>
              <a:rPr lang="en-US" altLang="zh-CN" dirty="0"/>
              <a:t>2.</a:t>
            </a:r>
            <a:r>
              <a:rPr lang="zh-CN" altLang="en-US" dirty="0"/>
              <a:t>求一个凸函数</a:t>
            </a:r>
            <a:r>
              <a:rPr lang="en-US" altLang="zh-CN" dirty="0"/>
              <a:t>a</a:t>
            </a:r>
            <a:r>
              <a:rPr lang="zh-CN" altLang="en-US" dirty="0"/>
              <a:t>，满足</a:t>
            </a:r>
            <a:r>
              <a:rPr lang="en-US" altLang="zh-CN" dirty="0"/>
              <a:t>a[</a:t>
            </a:r>
            <a:r>
              <a:rPr lang="en-US" altLang="zh-CN" dirty="0" err="1"/>
              <a:t>i</a:t>
            </a:r>
            <a:r>
              <a:rPr lang="en-US" altLang="zh-CN" dirty="0"/>
              <a:t>] = max( b[</a:t>
            </a:r>
            <a:r>
              <a:rPr lang="en-US" altLang="zh-CN" dirty="0" err="1"/>
              <a:t>i</a:t>
            </a:r>
            <a:r>
              <a:rPr lang="en-US" altLang="zh-CN" dirty="0"/>
              <a:t>] , c[</a:t>
            </a:r>
            <a:r>
              <a:rPr lang="en-US" altLang="zh-CN" dirty="0" err="1"/>
              <a:t>i</a:t>
            </a:r>
            <a:r>
              <a:rPr lang="en-US" altLang="zh-CN" dirty="0"/>
              <a:t>] )</a:t>
            </a:r>
            <a:r>
              <a:rPr lang="zh-CN" altLang="en-US" dirty="0"/>
              <a:t>，其中</a:t>
            </a:r>
            <a:r>
              <a:rPr lang="en-US" altLang="zh-CN" dirty="0"/>
              <a:t>b</a:t>
            </a:r>
            <a:r>
              <a:rPr lang="zh-CN" altLang="en-US" dirty="0"/>
              <a:t>，</a:t>
            </a:r>
            <a:r>
              <a:rPr lang="en-US" altLang="zh-CN" dirty="0"/>
              <a:t>c</a:t>
            </a:r>
            <a:r>
              <a:rPr lang="zh-CN" altLang="en-US" dirty="0"/>
              <a:t>为凸函数</a:t>
            </a:r>
            <a:endParaRPr lang="en-US" altLang="zh-CN" dirty="0"/>
          </a:p>
          <a:p>
            <a:r>
              <a:rPr lang="en-US" altLang="zh-CN" dirty="0"/>
              <a:t>3.</a:t>
            </a:r>
            <a:r>
              <a:rPr lang="zh-CN" altLang="en-US" dirty="0"/>
              <a:t>求一个凸函数</a:t>
            </a:r>
            <a:r>
              <a:rPr lang="en-US" altLang="zh-CN" dirty="0"/>
              <a:t>a</a:t>
            </a:r>
            <a:r>
              <a:rPr lang="zh-CN" altLang="en-US" dirty="0"/>
              <a:t>，满足</a:t>
            </a:r>
            <a:r>
              <a:rPr lang="en-US" altLang="zh-CN" dirty="0"/>
              <a:t>a[</a:t>
            </a:r>
            <a:r>
              <a:rPr lang="en-US" altLang="zh-CN" dirty="0" err="1"/>
              <a:t>i</a:t>
            </a:r>
            <a:r>
              <a:rPr lang="en-US" altLang="zh-CN" dirty="0"/>
              <a:t>] = b[</a:t>
            </a:r>
            <a:r>
              <a:rPr lang="en-US" altLang="zh-CN" dirty="0" err="1"/>
              <a:t>i</a:t>
            </a:r>
            <a:r>
              <a:rPr lang="en-US" altLang="zh-CN" dirty="0"/>
              <a:t>] + c[</a:t>
            </a:r>
            <a:r>
              <a:rPr lang="en-US" altLang="zh-CN" dirty="0" err="1"/>
              <a:t>i</a:t>
            </a:r>
            <a:r>
              <a:rPr lang="en-US" altLang="zh-CN" dirty="0"/>
              <a:t>]</a:t>
            </a:r>
            <a:r>
              <a:rPr lang="zh-CN" altLang="en-US" dirty="0"/>
              <a:t>，其中</a:t>
            </a:r>
            <a:r>
              <a:rPr lang="en-US" altLang="zh-CN" dirty="0"/>
              <a:t>b</a:t>
            </a:r>
            <a:r>
              <a:rPr lang="zh-CN" altLang="en-US" dirty="0"/>
              <a:t>，</a:t>
            </a:r>
            <a:r>
              <a:rPr lang="en-US" altLang="zh-CN" dirty="0"/>
              <a:t>c</a:t>
            </a:r>
            <a:r>
              <a:rPr lang="zh-CN" altLang="en-US" dirty="0"/>
              <a:t>为凸函数</a:t>
            </a:r>
            <a:endParaRPr lang="en-US" altLang="zh-CN" dirty="0"/>
          </a:p>
          <a:p>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dirty="0"/>
              <a:t>可以发现这三个性质都满足</a:t>
            </a:r>
            <a:endParaRPr lang="en-US" altLang="zh-CN" dirty="0"/>
          </a:p>
          <a:p>
            <a:r>
              <a:rPr lang="zh-CN" altLang="en-US" dirty="0"/>
              <a:t>而且可以通过归并两个儿子的凸函数来得到</a:t>
            </a:r>
            <a:r>
              <a:rPr lang="en-US" altLang="zh-CN" dirty="0"/>
              <a:t>cur</a:t>
            </a:r>
            <a:r>
              <a:rPr lang="zh-CN" altLang="en-US" dirty="0"/>
              <a:t>的凸函数</a:t>
            </a:r>
            <a:endParaRPr lang="en-US" altLang="zh-CN" dirty="0"/>
          </a:p>
          <a:p>
            <a:r>
              <a:rPr lang="zh-CN" altLang="en-US" dirty="0"/>
              <a:t>于是预处理复杂度</a:t>
            </a:r>
            <a:r>
              <a:rPr lang="en-US" altLang="zh-CN" dirty="0"/>
              <a:t>O( </a:t>
            </a:r>
            <a:r>
              <a:rPr lang="en-US" altLang="zh-CN" dirty="0" err="1"/>
              <a:t>nlogn</a:t>
            </a:r>
            <a:r>
              <a:rPr lang="en-US" altLang="zh-CN" dirty="0"/>
              <a:t> )</a:t>
            </a:r>
            <a:endParaRPr lang="en-US" altLang="zh-CN" dirty="0"/>
          </a:p>
          <a:p>
            <a:r>
              <a:rPr lang="zh-CN" altLang="en-US" dirty="0"/>
              <a:t>每次查询的时候直接在线段树上查询区间即可</a:t>
            </a:r>
            <a:endParaRPr lang="en-US" altLang="zh-CN" dirty="0"/>
          </a:p>
          <a:p>
            <a:endParaRPr lang="en-US" altLang="zh-CN" dirty="0"/>
          </a:p>
          <a:p>
            <a:r>
              <a:rPr lang="zh-CN" altLang="en-US" dirty="0"/>
              <a:t>总复杂度</a:t>
            </a:r>
            <a:r>
              <a:rPr lang="en-US" altLang="zh-CN" dirty="0"/>
              <a:t>O( (</a:t>
            </a:r>
            <a:r>
              <a:rPr lang="en-US" altLang="zh-CN" dirty="0" err="1"/>
              <a:t>n+m</a:t>
            </a:r>
            <a:r>
              <a:rPr lang="en-US" altLang="zh-CN" dirty="0"/>
              <a:t>)</a:t>
            </a:r>
            <a:r>
              <a:rPr lang="en-US" altLang="zh-CN" dirty="0" err="1"/>
              <a:t>logn</a:t>
            </a:r>
            <a:r>
              <a:rPr lang="en-US" altLang="zh-CN" dirty="0"/>
              <a:t> )</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P5508 </a:t>
            </a:r>
            <a:r>
              <a:rPr lang="zh-CN" altLang="en-US"/>
              <a:t>寻宝</a:t>
            </a:r>
            <a:endParaRPr lang="zh-CN" altLang="en-US"/>
          </a:p>
        </p:txBody>
      </p:sp>
      <p:sp>
        <p:nvSpPr>
          <p:cNvPr id="7" name="内容占位符 6"/>
          <p:cNvSpPr/>
          <p:nvPr>
            <p:ph idx="1"/>
          </p:nvPr>
        </p:nvSpPr>
        <p:spPr/>
        <p:txBody>
          <a:bodyPr/>
          <a:p>
            <a:r>
              <a:rPr lang="en-US" altLang="zh-CN"/>
              <a:t>n,m&lt;=5e4</a:t>
            </a:r>
            <a:endParaRPr lang="en-US" altLang="zh-CN"/>
          </a:p>
        </p:txBody>
      </p:sp>
      <p:pic>
        <p:nvPicPr>
          <p:cNvPr id="8" name="内容占位符 5"/>
          <p:cNvPicPr>
            <a:picLocks noChangeAspect="1"/>
          </p:cNvPicPr>
          <p:nvPr/>
        </p:nvPicPr>
        <p:blipFill>
          <a:blip r:embed="rId1"/>
          <a:stretch>
            <a:fillRect/>
          </a:stretch>
        </p:blipFill>
        <p:spPr>
          <a:xfrm>
            <a:off x="2978785" y="1766570"/>
            <a:ext cx="8467090" cy="50914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LOJ</a:t>
            </a:r>
            <a:r>
              <a:rPr lang="zh-CN" altLang="en-US"/>
              <a:t>3673. 「北大集训 2021」简单数据结构</a:t>
            </a:r>
            <a:endParaRPr lang="zh-CN" altLang="en-US"/>
          </a:p>
        </p:txBody>
      </p:sp>
      <p:sp>
        <p:nvSpPr>
          <p:cNvPr id="3" name="内容占位符 2"/>
          <p:cNvSpPr>
            <a:spLocks noGrp="1"/>
          </p:cNvSpPr>
          <p:nvPr>
            <p:ph idx="1"/>
          </p:nvPr>
        </p:nvSpPr>
        <p:spPr/>
        <p:txBody>
          <a:bodyPr/>
          <a:p>
            <a:endParaRPr lang="zh-CN" altLang="en-US"/>
          </a:p>
        </p:txBody>
      </p:sp>
      <p:pic>
        <p:nvPicPr>
          <p:cNvPr id="4" name="图片 3" descr="G3}WDYO]NLM3WMTNV[CH7GE"/>
          <p:cNvPicPr>
            <a:picLocks noChangeAspect="1"/>
          </p:cNvPicPr>
          <p:nvPr/>
        </p:nvPicPr>
        <p:blipFill>
          <a:blip r:embed="rId1"/>
          <a:stretch>
            <a:fillRect/>
          </a:stretch>
        </p:blipFill>
        <p:spPr>
          <a:xfrm>
            <a:off x="781685" y="1825625"/>
            <a:ext cx="11363325" cy="253365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可以发现修改操作都是全局</a:t>
            </a:r>
            <a:r>
              <a:rPr lang="zh-CN" altLang="en-US"/>
              <a:t>的</a:t>
            </a:r>
            <a:endParaRPr lang="zh-CN" altLang="en-US"/>
          </a:p>
          <a:p>
            <a:r>
              <a:rPr lang="zh-CN" altLang="en-US"/>
              <a:t>如果进行了</a:t>
            </a:r>
            <a:r>
              <a:rPr lang="en-US" altLang="zh-CN"/>
              <a:t> x </a:t>
            </a:r>
            <a:r>
              <a:rPr lang="zh-CN" altLang="en-US"/>
              <a:t>次</a:t>
            </a:r>
            <a:r>
              <a:rPr lang="en-US" altLang="zh-CN"/>
              <a:t> 2 </a:t>
            </a:r>
            <a:r>
              <a:rPr lang="zh-CN" altLang="en-US"/>
              <a:t>操作，则第</a:t>
            </a:r>
            <a:r>
              <a:rPr lang="en-US" altLang="zh-CN"/>
              <a:t> i </a:t>
            </a:r>
            <a:r>
              <a:rPr lang="zh-CN" altLang="en-US"/>
              <a:t>个位置加上了</a:t>
            </a:r>
            <a:r>
              <a:rPr lang="en-US" altLang="zh-CN"/>
              <a:t> ix</a:t>
            </a:r>
            <a:endParaRPr lang="en-US" altLang="zh-CN"/>
          </a:p>
          <a:p>
            <a:r>
              <a:rPr lang="zh-CN" altLang="en-US"/>
              <a:t>这个时候进行</a:t>
            </a:r>
            <a:r>
              <a:rPr lang="en-US" altLang="zh-CN"/>
              <a:t> 1 </a:t>
            </a:r>
            <a:r>
              <a:rPr lang="zh-CN" altLang="en-US"/>
              <a:t>操作，值为</a:t>
            </a:r>
            <a:r>
              <a:rPr lang="en-US" altLang="zh-CN"/>
              <a:t> </a:t>
            </a:r>
            <a:r>
              <a:rPr lang="en-US" altLang="zh-CN"/>
              <a:t>v</a:t>
            </a:r>
            <a:endParaRPr lang="en-US" altLang="zh-CN"/>
          </a:p>
          <a:p>
            <a:r>
              <a:rPr lang="zh-CN" altLang="en-US"/>
              <a:t>等价于对第</a:t>
            </a:r>
            <a:r>
              <a:rPr lang="en-US" altLang="zh-CN"/>
              <a:t> i </a:t>
            </a:r>
            <a:r>
              <a:rPr lang="zh-CN" altLang="en-US"/>
              <a:t>个位置，将</a:t>
            </a:r>
            <a:r>
              <a:rPr lang="en-US" altLang="zh-CN"/>
              <a:t> a[i] </a:t>
            </a:r>
            <a:r>
              <a:rPr lang="zh-CN" altLang="en-US"/>
              <a:t>对</a:t>
            </a:r>
            <a:r>
              <a:rPr lang="en-US" altLang="zh-CN"/>
              <a:t> v-ix </a:t>
            </a:r>
            <a:r>
              <a:rPr lang="zh-CN" altLang="en-US"/>
              <a:t>取</a:t>
            </a:r>
            <a:r>
              <a:rPr lang="en-US" altLang="zh-CN"/>
              <a:t> min</a:t>
            </a:r>
            <a:r>
              <a:rPr lang="zh-CN" altLang="en-US"/>
              <a:t>，之后加上</a:t>
            </a:r>
            <a:r>
              <a:rPr lang="en-US" altLang="zh-CN"/>
              <a:t> </a:t>
            </a:r>
            <a:r>
              <a:rPr lang="en-US" altLang="zh-CN"/>
              <a:t>ix</a:t>
            </a:r>
            <a:endParaRPr lang="en-US" altLang="zh-CN"/>
          </a:p>
          <a:p>
            <a:r>
              <a:rPr lang="en-US" altLang="zh-CN"/>
              <a:t>+ix </a:t>
            </a:r>
            <a:r>
              <a:rPr lang="zh-CN" altLang="en-US"/>
              <a:t>的贡献是好算的，问题转换为每次</a:t>
            </a:r>
            <a:r>
              <a:rPr lang="en-US" altLang="zh-CN"/>
              <a:t> a[i] </a:t>
            </a:r>
            <a:r>
              <a:rPr lang="zh-CN" altLang="en-US"/>
              <a:t>对直线</a:t>
            </a:r>
            <a:r>
              <a:rPr lang="en-US" altLang="zh-CN"/>
              <a:t> (-x)i+v </a:t>
            </a:r>
            <a:r>
              <a:rPr lang="zh-CN" altLang="en-US"/>
              <a:t>取</a:t>
            </a:r>
            <a:r>
              <a:rPr lang="en-US" altLang="zh-CN"/>
              <a:t> min</a:t>
            </a:r>
            <a:r>
              <a:rPr lang="zh-CN" altLang="en-US"/>
              <a:t>，并且直线斜率</a:t>
            </a:r>
            <a:r>
              <a:rPr lang="zh-CN" altLang="en-US"/>
              <a:t>单调</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对所有被取</a:t>
            </a:r>
            <a:r>
              <a:rPr lang="en-US" altLang="zh-CN"/>
              <a:t> min </a:t>
            </a:r>
            <a:r>
              <a:rPr lang="zh-CN" altLang="en-US"/>
              <a:t>过的点和没有的点分别</a:t>
            </a:r>
            <a:r>
              <a:rPr lang="zh-CN" altLang="en-US"/>
              <a:t>处理</a:t>
            </a:r>
            <a:endParaRPr lang="zh-CN" altLang="en-US"/>
          </a:p>
          <a:p>
            <a:r>
              <a:rPr lang="zh-CN" altLang="en-US"/>
              <a:t>对取</a:t>
            </a:r>
            <a:r>
              <a:rPr lang="en-US" altLang="zh-CN"/>
              <a:t> min </a:t>
            </a:r>
            <a:r>
              <a:rPr lang="zh-CN" altLang="en-US"/>
              <a:t>的点，进行新的取</a:t>
            </a:r>
            <a:r>
              <a:rPr lang="en-US" altLang="zh-CN"/>
              <a:t> min </a:t>
            </a:r>
            <a:r>
              <a:rPr lang="zh-CN" altLang="en-US"/>
              <a:t>操作可以计算出这次修改对哪个区间的</a:t>
            </a:r>
            <a:r>
              <a:rPr lang="en-US" altLang="zh-CN"/>
              <a:t> i </a:t>
            </a:r>
            <a:r>
              <a:rPr lang="zh-CN" altLang="en-US"/>
              <a:t>有影响，然后就是有一些位置有值，区间修改为等差数列，区间和，是</a:t>
            </a:r>
            <a:r>
              <a:rPr lang="zh-CN" altLang="en-US"/>
              <a:t>简单分治</a:t>
            </a:r>
            <a:r>
              <a:rPr lang="zh-CN" altLang="en-US"/>
              <a:t>信息</a:t>
            </a:r>
            <a:endParaRPr lang="zh-CN" altLang="en-US"/>
          </a:p>
          <a:p>
            <a:r>
              <a:rPr lang="zh-CN" altLang="en-US"/>
              <a:t>具体而言，每次修改会覆盖掉轮廓</a:t>
            </a:r>
            <a:r>
              <a:rPr lang="zh-CN" altLang="en-US"/>
              <a:t>上</a:t>
            </a:r>
            <a:endParaRPr lang="zh-CN" altLang="en-US"/>
          </a:p>
          <a:p>
            <a:r>
              <a:rPr lang="zh-CN" altLang="en-US"/>
              <a:t>后缀的一些线段，对每条线段加的</a:t>
            </a:r>
            <a:r>
              <a:rPr lang="zh-CN" altLang="en-US"/>
              <a:t>等差</a:t>
            </a:r>
            <a:endParaRPr lang="zh-CN" altLang="en-US"/>
          </a:p>
          <a:p>
            <a:r>
              <a:rPr lang="zh-CN" altLang="en-US"/>
              <a:t>数列</a:t>
            </a:r>
            <a:r>
              <a:rPr lang="zh-CN" altLang="en-US"/>
              <a:t>不同</a:t>
            </a:r>
            <a:endParaRPr lang="zh-CN" altLang="en-US"/>
          </a:p>
          <a:p>
            <a:r>
              <a:rPr lang="zh-CN" altLang="en-US"/>
              <a:t>这里有颜色段均摊，总的区间加操作</a:t>
            </a:r>
            <a:r>
              <a:rPr lang="zh-CN" altLang="en-US"/>
              <a:t>是</a:t>
            </a:r>
            <a:endParaRPr lang="zh-CN" altLang="en-US"/>
          </a:p>
          <a:p>
            <a:r>
              <a:rPr lang="en-US" altLang="zh-CN"/>
              <a:t>O(n+m) </a:t>
            </a:r>
            <a:r>
              <a:rPr lang="zh-CN" altLang="en-US"/>
              <a:t>次</a:t>
            </a:r>
            <a:r>
              <a:rPr lang="zh-CN" altLang="en-US"/>
              <a:t>的</a:t>
            </a:r>
            <a:endParaRPr lang="zh-CN" altLang="en-US"/>
          </a:p>
        </p:txBody>
      </p:sp>
      <p:graphicFrame>
        <p:nvGraphicFramePr>
          <p:cNvPr id="6" name="对象 5"/>
          <p:cNvGraphicFramePr/>
          <p:nvPr/>
        </p:nvGraphicFramePr>
        <p:xfrm>
          <a:off x="7302500" y="3416300"/>
          <a:ext cx="4889500" cy="3441700"/>
        </p:xfrm>
        <a:graphic>
          <a:graphicData uri="http://schemas.openxmlformats.org/presentationml/2006/ole">
            <mc:AlternateContent xmlns:mc="http://schemas.openxmlformats.org/markup-compatibility/2006">
              <mc:Choice xmlns:v="urn:schemas-microsoft-com:vml" Requires="v">
                <p:oleObj spid="_x0000_s7" name="" r:id="rId1" imgW="9436100" imgH="6642100" progId="Paint.Picture">
                  <p:embed/>
                </p:oleObj>
              </mc:Choice>
              <mc:Fallback>
                <p:oleObj name="" r:id="rId1" imgW="9436100" imgH="6642100" progId="Paint.Picture">
                  <p:embed/>
                  <p:pic>
                    <p:nvPicPr>
                      <p:cNvPr id="0" name="图片 6"/>
                      <p:cNvPicPr/>
                      <p:nvPr/>
                    </p:nvPicPr>
                    <p:blipFill>
                      <a:blip r:embed="rId2"/>
                      <a:stretch>
                        <a:fillRect/>
                      </a:stretch>
                    </p:blipFill>
                    <p:spPr>
                      <a:xfrm>
                        <a:off x="7302500" y="3416300"/>
                        <a:ext cx="4889500" cy="3441700"/>
                      </a:xfrm>
                      <a:prstGeom prst="rect">
                        <a:avLst/>
                      </a:prstGeom>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Solution</a:t>
            </a:r>
            <a:endParaRPr lang="zh-CN" altLang="en-US"/>
          </a:p>
        </p:txBody>
      </p:sp>
      <p:sp>
        <p:nvSpPr>
          <p:cNvPr id="3" name="内容占位符 2"/>
          <p:cNvSpPr>
            <a:spLocks noGrp="1"/>
          </p:cNvSpPr>
          <p:nvPr>
            <p:ph idx="1"/>
          </p:nvPr>
        </p:nvSpPr>
        <p:spPr/>
        <p:txBody>
          <a:bodyPr>
            <a:normAutofit lnSpcReduction="10000"/>
          </a:bodyPr>
          <a:p>
            <a:r>
              <a:rPr lang="zh-CN" altLang="en-US"/>
              <a:t>对没有被取</a:t>
            </a:r>
            <a:r>
              <a:rPr lang="en-US" altLang="zh-CN"/>
              <a:t> min </a:t>
            </a:r>
            <a:r>
              <a:rPr lang="zh-CN" altLang="en-US"/>
              <a:t>的点，只需要每次高效找到应该被取</a:t>
            </a:r>
            <a:r>
              <a:rPr lang="en-US" altLang="zh-CN"/>
              <a:t> min </a:t>
            </a:r>
            <a:r>
              <a:rPr lang="zh-CN" altLang="en-US"/>
              <a:t>的点即可，因为这里只会删除，有</a:t>
            </a:r>
            <a:r>
              <a:rPr lang="zh-CN" altLang="en-US"/>
              <a:t>均摊</a:t>
            </a:r>
            <a:endParaRPr lang="zh-CN" altLang="en-US"/>
          </a:p>
          <a:p>
            <a:r>
              <a:rPr lang="zh-CN" altLang="en-US"/>
              <a:t>考虑直接维护原问题，当一个点被取</a:t>
            </a:r>
            <a:r>
              <a:rPr lang="en-US" altLang="zh-CN"/>
              <a:t> min </a:t>
            </a:r>
            <a:r>
              <a:rPr lang="zh-CN" altLang="en-US"/>
              <a:t>时，相当于这个点被删除，我们问题转换为每次找到需要被取</a:t>
            </a:r>
            <a:r>
              <a:rPr lang="en-US" altLang="zh-CN"/>
              <a:t> min </a:t>
            </a:r>
            <a:r>
              <a:rPr lang="zh-CN" altLang="en-US"/>
              <a:t>的点，于是维护</a:t>
            </a:r>
            <a:r>
              <a:rPr lang="en-US" altLang="zh-CN"/>
              <a:t> max</a:t>
            </a:r>
            <a:endParaRPr lang="zh-CN" altLang="en-US"/>
          </a:p>
          <a:p>
            <a:r>
              <a:rPr lang="zh-CN" altLang="en-US">
                <a:sym typeface="+mn-ea"/>
              </a:rPr>
              <a:t>全局加等差数列</a:t>
            </a:r>
            <a:r>
              <a:rPr lang="en-US" altLang="zh-CN">
                <a:sym typeface="+mn-ea"/>
              </a:rPr>
              <a:t> 1,2,...m</a:t>
            </a:r>
            <a:r>
              <a:rPr lang="zh-CN" altLang="en-US">
                <a:sym typeface="+mn-ea"/>
              </a:rPr>
              <a:t>，区间</a:t>
            </a:r>
            <a:r>
              <a:rPr lang="en-US" altLang="zh-CN">
                <a:sym typeface="+mn-ea"/>
              </a:rPr>
              <a:t> max </a:t>
            </a:r>
            <a:r>
              <a:rPr lang="zh-CN" altLang="en-US">
                <a:sym typeface="+mn-ea"/>
              </a:rPr>
              <a:t>和</a:t>
            </a:r>
            <a:r>
              <a:rPr lang="en-US" altLang="zh-CN">
                <a:sym typeface="+mn-ea"/>
              </a:rPr>
              <a:t> </a:t>
            </a:r>
            <a:r>
              <a:rPr lang="zh-CN" altLang="en-US">
                <a:sym typeface="+mn-ea"/>
              </a:rPr>
              <a:t>全局加</a:t>
            </a:r>
            <a:r>
              <a:rPr lang="en-US" altLang="zh-CN">
                <a:sym typeface="+mn-ea"/>
              </a:rPr>
              <a:t> 1</a:t>
            </a:r>
            <a:r>
              <a:rPr lang="zh-CN" altLang="en-US">
                <a:sym typeface="+mn-ea"/>
              </a:rPr>
              <a:t>，区间最</a:t>
            </a:r>
            <a:r>
              <a:rPr lang="zh-CN" altLang="en-US">
                <a:sym typeface="+mn-ea"/>
              </a:rPr>
              <a:t>大前缀和</a:t>
            </a:r>
            <a:r>
              <a:rPr lang="en-US" altLang="zh-CN">
                <a:sym typeface="+mn-ea"/>
              </a:rPr>
              <a:t> </a:t>
            </a:r>
            <a:r>
              <a:rPr lang="zh-CN" altLang="en-US">
                <a:sym typeface="+mn-ea"/>
              </a:rPr>
              <a:t>等价</a:t>
            </a:r>
            <a:endParaRPr lang="zh-CN" altLang="en-US">
              <a:sym typeface="+mn-ea"/>
            </a:endParaRPr>
          </a:p>
          <a:p>
            <a:r>
              <a:rPr lang="zh-CN" altLang="en-US">
                <a:sym typeface="+mn-ea"/>
              </a:rPr>
              <a:t>方式是假设右侧的序列是</a:t>
            </a:r>
            <a:r>
              <a:rPr lang="en-US" altLang="zh-CN">
                <a:sym typeface="+mn-ea"/>
              </a:rPr>
              <a:t> a</a:t>
            </a:r>
            <a:r>
              <a:rPr lang="zh-CN" altLang="en-US">
                <a:sym typeface="+mn-ea"/>
              </a:rPr>
              <a:t>，构造</a:t>
            </a:r>
            <a:r>
              <a:rPr lang="en-US" altLang="zh-CN">
                <a:sym typeface="+mn-ea"/>
              </a:rPr>
              <a:t> b[i] = a[1]+...+a[i]</a:t>
            </a:r>
            <a:endParaRPr lang="en-US" altLang="zh-CN">
              <a:sym typeface="+mn-ea"/>
            </a:endParaRPr>
          </a:p>
          <a:p>
            <a:r>
              <a:rPr lang="zh-CN" altLang="en-US">
                <a:sym typeface="+mn-ea"/>
              </a:rPr>
              <a:t>则最</a:t>
            </a:r>
            <a:r>
              <a:rPr lang="zh-CN" altLang="en-US">
                <a:sym typeface="+mn-ea"/>
              </a:rPr>
              <a:t>大的</a:t>
            </a:r>
            <a:r>
              <a:rPr lang="en-US" altLang="zh-CN">
                <a:sym typeface="+mn-ea"/>
              </a:rPr>
              <a:t> a[1]+...+a[x] </a:t>
            </a:r>
            <a:r>
              <a:rPr lang="zh-CN" altLang="en-US">
                <a:sym typeface="+mn-ea"/>
              </a:rPr>
              <a:t>等价于</a:t>
            </a:r>
            <a:r>
              <a:rPr lang="en-US" altLang="zh-CN">
                <a:sym typeface="+mn-ea"/>
              </a:rPr>
              <a:t> </a:t>
            </a:r>
            <a:r>
              <a:rPr lang="zh-CN" altLang="en-US">
                <a:sym typeface="+mn-ea"/>
              </a:rPr>
              <a:t>最</a:t>
            </a:r>
            <a:r>
              <a:rPr lang="zh-CN" altLang="en-US">
                <a:sym typeface="+mn-ea"/>
              </a:rPr>
              <a:t>大的</a:t>
            </a:r>
            <a:r>
              <a:rPr lang="en-US" altLang="zh-CN">
                <a:sym typeface="+mn-ea"/>
              </a:rPr>
              <a:t> b[x]</a:t>
            </a:r>
            <a:endParaRPr lang="en-US" altLang="zh-CN">
              <a:sym typeface="+mn-ea"/>
            </a:endParaRPr>
          </a:p>
          <a:p>
            <a:r>
              <a:rPr lang="en-US" altLang="zh-CN">
                <a:sym typeface="+mn-ea"/>
              </a:rPr>
              <a:t>a </a:t>
            </a:r>
            <a:r>
              <a:rPr lang="zh-CN" altLang="en-US">
                <a:sym typeface="+mn-ea"/>
              </a:rPr>
              <a:t>全局加</a:t>
            </a:r>
            <a:r>
              <a:rPr lang="en-US" altLang="zh-CN">
                <a:sym typeface="+mn-ea"/>
              </a:rPr>
              <a:t> 1 </a:t>
            </a:r>
            <a:r>
              <a:rPr lang="zh-CN" altLang="en-US">
                <a:sym typeface="+mn-ea"/>
              </a:rPr>
              <a:t>等价于</a:t>
            </a:r>
            <a:r>
              <a:rPr lang="en-US" altLang="zh-CN">
                <a:sym typeface="+mn-ea"/>
              </a:rPr>
              <a:t> b </a:t>
            </a:r>
            <a:r>
              <a:rPr lang="zh-CN" altLang="en-US">
                <a:sym typeface="+mn-ea"/>
              </a:rPr>
              <a:t>全局加等差数列</a:t>
            </a:r>
            <a:endParaRPr lang="zh-CN" altLang="en-US"/>
          </a:p>
          <a:p>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normAutofit lnSpcReduction="10000"/>
          </a:bodyPr>
          <a:p>
            <a:r>
              <a:rPr lang="zh-CN" altLang="en-US">
                <a:sym typeface="+mn-ea"/>
              </a:rPr>
              <a:t>于是可以用</a:t>
            </a:r>
            <a:r>
              <a:rPr lang="en-US" altLang="zh-CN">
                <a:sym typeface="+mn-ea"/>
              </a:rPr>
              <a:t> Luogu5073 </a:t>
            </a:r>
            <a:r>
              <a:rPr lang="zh-CN" altLang="en-US">
                <a:sym typeface="+mn-ea"/>
              </a:rPr>
              <a:t>的方法维护后面这一部分的数据结构</a:t>
            </a:r>
            <a:endParaRPr lang="zh-CN" altLang="en-US"/>
          </a:p>
          <a:p>
            <a:r>
              <a:rPr lang="zh-CN" altLang="en-US">
                <a:sym typeface="+mn-ea"/>
              </a:rPr>
              <a:t>这一部分时间复杂度</a:t>
            </a:r>
            <a:r>
              <a:rPr lang="en-US" altLang="zh-CN">
                <a:sym typeface="+mn-ea"/>
              </a:rPr>
              <a:t> O((n+m)logm)</a:t>
            </a:r>
            <a:endParaRPr lang="en-US" altLang="zh-CN"/>
          </a:p>
          <a:p>
            <a:r>
              <a:rPr lang="zh-CN" altLang="en-US">
                <a:sym typeface="+mn-ea"/>
              </a:rPr>
              <a:t>前一部分时间复杂度</a:t>
            </a:r>
            <a:r>
              <a:rPr lang="en-US" altLang="zh-CN">
                <a:sym typeface="+mn-ea"/>
              </a:rPr>
              <a:t> O(n+mlogn)</a:t>
            </a:r>
            <a:endParaRPr lang="zh-CN" altLang="en-US"/>
          </a:p>
          <a:p>
            <a:r>
              <a:rPr lang="zh-CN" altLang="en-US">
                <a:sym typeface="+mn-ea"/>
              </a:rPr>
              <a:t>总时间复杂度</a:t>
            </a:r>
            <a:r>
              <a:rPr lang="en-US" altLang="zh-CN">
                <a:sym typeface="+mn-ea"/>
              </a:rPr>
              <a:t> O((n+m)logm+mlogn)</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P9962 [THUPC 2024 </a:t>
            </a:r>
            <a:r>
              <a:rPr lang="zh-CN" altLang="en-US"/>
              <a:t>初赛</a:t>
            </a:r>
            <a:r>
              <a:rPr lang="en-US" altLang="zh-CN"/>
              <a:t>] </a:t>
            </a:r>
            <a:r>
              <a:rPr lang="zh-CN" altLang="en-US"/>
              <a:t>一棵树</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10515600" cy="36195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Thanks for listening</a:t>
            </a:r>
            <a:endParaRPr lang="zh-CN" altLang="en-US" dirty="0"/>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99660" y="1700808"/>
            <a:ext cx="9168340" cy="5157192"/>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CF704E Iron Man</a:t>
            </a:r>
            <a:endParaRPr lang="zh-CN" altLang="en-US" dirty="0"/>
          </a:p>
        </p:txBody>
      </p:sp>
      <p:sp>
        <p:nvSpPr>
          <p:cNvPr id="7" name="内容占位符 6"/>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同一位置不一定需要在树的点上，走到一半也算</a:t>
            </a:r>
            <a:endParaRPr lang="zh-CN" altLang="en-US" dirty="0"/>
          </a:p>
        </p:txBody>
      </p:sp>
      <p:pic>
        <p:nvPicPr>
          <p:cNvPr id="3" name="图片 2"/>
          <p:cNvPicPr>
            <a:picLocks noChangeAspect="1"/>
          </p:cNvPicPr>
          <p:nvPr/>
        </p:nvPicPr>
        <p:blipFill>
          <a:blip r:embed="rId1"/>
          <a:stretch>
            <a:fillRect/>
          </a:stretch>
        </p:blipFill>
        <p:spPr>
          <a:xfrm>
            <a:off x="756920" y="1691005"/>
            <a:ext cx="10677525" cy="1924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考虑对原树进行树链剖分，之后会将每个人放在</a:t>
            </a:r>
            <a:r>
              <a:rPr lang="en-US" altLang="zh-CN" dirty="0"/>
              <a:t>DFS</a:t>
            </a:r>
            <a:r>
              <a:rPr lang="zh-CN" altLang="en-US" dirty="0"/>
              <a:t>序上连续的</a:t>
            </a:r>
            <a:r>
              <a:rPr lang="en-US" altLang="zh-CN" dirty="0"/>
              <a:t>O(</a:t>
            </a:r>
            <a:r>
              <a:rPr lang="en-US" altLang="zh-CN" dirty="0" err="1"/>
              <a:t>logn</a:t>
            </a:r>
            <a:r>
              <a:rPr lang="en-US" altLang="zh-CN" dirty="0"/>
              <a:t>)</a:t>
            </a:r>
            <a:r>
              <a:rPr lang="zh-CN" altLang="en-US" dirty="0"/>
              <a:t>个区间上</a:t>
            </a:r>
            <a:endParaRPr lang="en-US" altLang="zh-CN" dirty="0"/>
          </a:p>
          <a:p>
            <a:r>
              <a:rPr lang="zh-CN" altLang="en-US" dirty="0"/>
              <a:t>这样一个人相当于</a:t>
            </a:r>
            <a:r>
              <a:rPr lang="en-US" altLang="zh-CN" dirty="0"/>
              <a:t>O(</a:t>
            </a:r>
            <a:r>
              <a:rPr lang="en-US" altLang="zh-CN" dirty="0" err="1"/>
              <a:t>logn</a:t>
            </a:r>
            <a:r>
              <a:rPr lang="en-US" altLang="zh-CN" dirty="0"/>
              <a:t>)</a:t>
            </a:r>
            <a:r>
              <a:rPr lang="zh-CN" altLang="en-US" dirty="0"/>
              <a:t>条线段</a:t>
            </a:r>
            <a:endParaRPr lang="en-US" altLang="zh-CN" dirty="0"/>
          </a:p>
          <a:p>
            <a:r>
              <a:rPr lang="zh-CN" altLang="en-US" dirty="0"/>
              <a:t>问题转换为给定</a:t>
            </a:r>
            <a:r>
              <a:rPr lang="en-US" altLang="zh-CN" dirty="0"/>
              <a:t>O(</a:t>
            </a:r>
            <a:r>
              <a:rPr lang="en-US" altLang="zh-CN" dirty="0" err="1"/>
              <a:t>nlogn</a:t>
            </a:r>
            <a:r>
              <a:rPr lang="en-US" altLang="zh-CN" dirty="0"/>
              <a:t>)</a:t>
            </a:r>
            <a:r>
              <a:rPr lang="zh-CN" altLang="en-US" dirty="0"/>
              <a:t>条线段，</a:t>
            </a:r>
            <a:r>
              <a:rPr lang="en-US" altLang="zh-CN" dirty="0"/>
              <a:t>DFS</a:t>
            </a:r>
            <a:r>
              <a:rPr lang="zh-CN" altLang="en-US" dirty="0"/>
              <a:t>序为</a:t>
            </a:r>
            <a:r>
              <a:rPr lang="en-US" altLang="zh-CN" dirty="0"/>
              <a:t>x</a:t>
            </a:r>
            <a:r>
              <a:rPr lang="zh-CN" altLang="en-US" dirty="0"/>
              <a:t>轴，时间为</a:t>
            </a:r>
            <a:r>
              <a:rPr lang="en-US" altLang="zh-CN" dirty="0"/>
              <a:t>y</a:t>
            </a:r>
            <a:r>
              <a:rPr lang="zh-CN" altLang="en-US" dirty="0"/>
              <a:t>轴，找出时间最小的交点</a:t>
            </a:r>
            <a:endParaRPr lang="en-US" altLang="zh-CN" dirty="0"/>
          </a:p>
          <a:p>
            <a:r>
              <a:rPr lang="zh-CN" altLang="en-US" dirty="0"/>
              <a:t>对每条链分别计算即可</a:t>
            </a:r>
            <a:endParaRPr lang="en-US" altLang="zh-CN" dirty="0"/>
          </a:p>
          <a:p>
            <a:endParaRPr lang="en-US" altLang="zh-CN" dirty="0"/>
          </a:p>
          <a:p>
            <a:r>
              <a:rPr lang="zh-CN" altLang="en-US" dirty="0"/>
              <a:t>总时间复杂度</a:t>
            </a:r>
            <a:r>
              <a:rPr lang="en-US" altLang="zh-CN" dirty="0"/>
              <a:t>O(nlog^2n)</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CF1019E Raining season</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199" y="1690688"/>
            <a:ext cx="10018233" cy="985400"/>
          </a:xfrm>
        </p:spPr>
      </p:pic>
    </p:spTree>
  </p:cSld>
  <p:clrMapOvr>
    <a:masterClrMapping/>
  </p:clrMapOvr>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KSO_WPP_MARK_KEY" val="19bd1348-5d09-468a-b624-75073849ca0e"/>
  <p:tag name="COMMONDATA" val="eyJoZGlkIjoiNTIwNDJiYTdhNzQxZDA4MTgxMDc3YmZjNzFjZDAxMmY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4471</Words>
  <Application>WPS 演示</Application>
  <PresentationFormat>宽屏</PresentationFormat>
  <Paragraphs>317</Paragraphs>
  <Slides>61</Slides>
  <Notes>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3</vt:i4>
      </vt:variant>
      <vt:variant>
        <vt:lpstr>幻灯片标题</vt:lpstr>
      </vt:variant>
      <vt:variant>
        <vt:i4>61</vt:i4>
      </vt:variant>
    </vt:vector>
  </HeadingPairs>
  <TitlesOfParts>
    <vt:vector size="72" baseType="lpstr">
      <vt:lpstr>Arial</vt:lpstr>
      <vt:lpstr>宋体</vt:lpstr>
      <vt:lpstr>Wingdings</vt:lpstr>
      <vt:lpstr>等线 Light</vt:lpstr>
      <vt:lpstr>等线</vt:lpstr>
      <vt:lpstr>微软雅黑</vt:lpstr>
      <vt:lpstr>Arial Unicode MS</vt:lpstr>
      <vt:lpstr>Office Theme</vt:lpstr>
      <vt:lpstr>Paint.Picture</vt:lpstr>
      <vt:lpstr>Paint.Picture</vt:lpstr>
      <vt:lpstr>Paint.Picture</vt:lpstr>
      <vt:lpstr>数据结构维护凸壳</vt:lpstr>
      <vt:lpstr>平衡树维护凸壳</vt:lpstr>
      <vt:lpstr>PowerPoint 演示文稿</vt:lpstr>
      <vt:lpstr>Solution</vt:lpstr>
      <vt:lpstr>P9933 [NFLSPC #6] 9.pop_book();</vt:lpstr>
      <vt:lpstr>Solution</vt:lpstr>
      <vt:lpstr>CF704E Iron Man</vt:lpstr>
      <vt:lpstr>Solution</vt:lpstr>
      <vt:lpstr>CF1019E Raining season</vt:lpstr>
      <vt:lpstr>Solution</vt:lpstr>
      <vt:lpstr>“李超”线段树</vt:lpstr>
      <vt:lpstr>Luogu4097 [HEOI2013]Segment</vt:lpstr>
      <vt:lpstr>Solution</vt:lpstr>
      <vt:lpstr>Solution</vt:lpstr>
      <vt:lpstr>Solution</vt:lpstr>
      <vt:lpstr>Solution</vt:lpstr>
      <vt:lpstr>Solution</vt:lpstr>
      <vt:lpstr>P4069 [SDOI2016] 游戏</vt:lpstr>
      <vt:lpstr>Solution</vt:lpstr>
      <vt:lpstr>“李超线段树”优化DP</vt:lpstr>
      <vt:lpstr>P4655 [CEOI 2017] Building Bridges</vt:lpstr>
      <vt:lpstr>Solution</vt:lpstr>
      <vt:lpstr>BZOJ4700 适者</vt:lpstr>
      <vt:lpstr>Solution</vt:lpstr>
      <vt:lpstr>Solution</vt:lpstr>
      <vt:lpstr>CF1303G&amp;&amp;Codechef TSUM2</vt:lpstr>
      <vt:lpstr>Solution</vt:lpstr>
      <vt:lpstr>Solution</vt:lpstr>
      <vt:lpstr>Solution</vt:lpstr>
      <vt:lpstr>CF932F Escape Through Leaf</vt:lpstr>
      <vt:lpstr>Solution</vt:lpstr>
      <vt:lpstr>Solution</vt:lpstr>
      <vt:lpstr>CF678F Lena and Queries</vt:lpstr>
      <vt:lpstr>Solution</vt:lpstr>
      <vt:lpstr>未公开题目</vt:lpstr>
      <vt:lpstr>Solution</vt:lpstr>
      <vt:lpstr>未公开题目</vt:lpstr>
      <vt:lpstr>Solution</vt:lpstr>
      <vt:lpstr>GYM105182G</vt:lpstr>
      <vt:lpstr>Solution</vt:lpstr>
      <vt:lpstr>未公开题目</vt:lpstr>
      <vt:lpstr>Solution</vt:lpstr>
      <vt:lpstr>Luogu5073 [Ynoi2015]世界で一番幸せな女の子</vt:lpstr>
      <vt:lpstr>Solution1</vt:lpstr>
      <vt:lpstr>Solution1</vt:lpstr>
      <vt:lpstr>Solution1</vt:lpstr>
      <vt:lpstr>Solution2</vt:lpstr>
      <vt:lpstr>Solution2</vt:lpstr>
      <vt:lpstr>Solution2</vt:lpstr>
      <vt:lpstr>Solution2</vt:lpstr>
      <vt:lpstr>Solution2</vt:lpstr>
      <vt:lpstr>P5508 寻宝</vt:lpstr>
      <vt:lpstr>Solution</vt:lpstr>
      <vt:lpstr>LOJ3673. 「北大集训 2021」简单数据结构</vt:lpstr>
      <vt:lpstr>Solution</vt:lpstr>
      <vt:lpstr>Solution</vt:lpstr>
      <vt:lpstr>Solution</vt:lpstr>
      <vt:lpstr>Solution</vt:lpstr>
      <vt:lpstr>P9962 [THUPC 2024 初赛] 一棵树</vt:lpstr>
      <vt:lpstr>Solution</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 Chengze</dc:creator>
  <cp:lastModifiedBy>test</cp:lastModifiedBy>
  <cp:revision>198</cp:revision>
  <dcterms:created xsi:type="dcterms:W3CDTF">2021-08-04T05:31:00Z</dcterms:created>
  <dcterms:modified xsi:type="dcterms:W3CDTF">2025-02-21T15:58:46Z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DD02DF4F1C24428FBE7D56F013295610</vt:lpwstr>
  </property>
  <property fmtid="{D5CDD505-2E9C-101B-9397-08002B2CF9AE}" pid="3" name="KSOProductBuildVer">
    <vt:lpwstr>2052-12.1.0.19770</vt:lpwstr>
  </property>
</Properties>
</file>